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93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7" y="10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B1DEB-6934-3A3A-052D-FE92057B6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069527-B1C0-B960-686F-1B39E69FC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40668-2731-E92D-81C8-8EBCBDA0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DBEA8-7DE9-3118-E931-A4171FAE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AD19D-0B57-A442-A067-2228A6B2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5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90AFB-06EC-8606-C31B-6C3AE196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DE965-2B8C-A2DC-6618-31C42A973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F25E0-0214-644F-5873-C07D67D9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6C75E-9376-616B-591A-93DB46A7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50550-9004-E465-B6CD-6654AA47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5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C59C7F-2498-FE2A-63C1-BE3B01A0B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571BA6-9F94-280B-CB7D-28E2E8C98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DC3A8B-105A-3659-9962-010AA865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88CB5-6C10-5B31-82D2-FEC1F286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C6C8C5-086D-930E-4006-834CD1E6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28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611B9-F56C-5CD6-D836-660BACF4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3DBE1-BE43-B291-1500-0504A2911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E2E53-05CB-8B40-879D-F67ED145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627B3-EAC8-2277-93EE-441B658D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AF0DE8-0C5B-3F5A-71E2-3CA9EBA0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1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2E028-2697-4964-1384-4E4353A6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14423D-3736-68FC-866E-4710A76EB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6B6AE-E467-9ECD-EE8D-8D3EBA3C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97F0C5-D38D-9CC8-A95D-2D3256BD2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A2C3AD-8A5D-3B26-6864-E0EE3017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3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A687B-37FC-93E4-6FBD-C533C817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6EDF7-A107-24B8-7432-558F78BF9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875527-F4BE-9E5B-4E65-3BC4AAC75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218E40-2330-91A3-E663-28463A19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A3FD16-948A-4511-5D8C-884A81E3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CFCC3B-547D-3FE6-5C36-01AEAD8D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42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C02AE-BBDC-2C52-4795-D9DCF1D2B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D6717-1E1C-7AB1-5671-FBA019A1A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427A13-D39A-4A91-DC32-18E963354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013D9-80B7-9D8B-F90D-3ED7F6A86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DB2A72-2984-C7A3-ABD9-F9FDAB083E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B05273-7F6F-E6B6-A1A6-41C995C8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6FDD78-D908-A8C8-2F53-B3FBC04B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C7903F-16C3-C0EF-2936-9EB854FD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43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0BDF2-EA66-7348-FC81-05EB2817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85AC0D-001A-9B18-0B88-08D4B133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FABBAC-5F02-D823-9142-0D9964F7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C91322-7BE8-23A0-581F-5087EDAB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25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E62357-7FA0-2595-66CD-BFBFDF8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018587-A941-8718-907E-568663FC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07760-C4DE-F53B-5493-B8ECF44F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33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D1612-15DA-8429-9BAB-0C942A6F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2589E3-6C03-4EB1-21D3-6CE72FDE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F60007-A782-10BA-2BE8-C385FFBCA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21D89A-0D2C-C062-C2F6-A9BC5CC9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437344-32C0-56BD-F80F-F016F62A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9CC5FA-452B-A6DE-0BAF-02A7B95C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60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CD05A-38AD-DB6C-76CE-1CF66424D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C40572-51EA-5827-F255-841954E13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6B7844-5C38-FC97-7366-BBAB9070A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8D7A9F-D1AD-0D36-C2AA-53A4C9E8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F5C1D4-981A-778F-5A97-DAE1C419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F51208-D2DD-7ED5-46B5-DDD864C7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93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560244-02BB-D6FF-633B-CE5A7778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E68A29-9383-8564-7CAB-DB600D376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15EFAC-9537-7860-4B5A-6BBFFD7F9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01244-39A0-4666-845F-45D0C271FAB3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70235C-E815-CA6D-4396-AC59E8A05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77C397-0C19-5C52-5177-5C6935D05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2E04E-98C7-4918-8926-5807E53E5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9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83806A2-A0F5-BE24-6DED-7932474B2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628542"/>
              </p:ext>
            </p:extLst>
          </p:nvPr>
        </p:nvGraphicFramePr>
        <p:xfrm>
          <a:off x="2530466" y="2301860"/>
          <a:ext cx="27342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13149022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321039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6466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EA70E8-12B2-6105-A625-53679C126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424114"/>
              </p:ext>
            </p:extLst>
          </p:nvPr>
        </p:nvGraphicFramePr>
        <p:xfrm>
          <a:off x="5833022" y="2301860"/>
          <a:ext cx="27342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13149022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1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321039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6466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DAFADBD-8646-B7BA-E296-BC3B8122E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028027"/>
              </p:ext>
            </p:extLst>
          </p:nvPr>
        </p:nvGraphicFramePr>
        <p:xfrm>
          <a:off x="9135578" y="2301860"/>
          <a:ext cx="27342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13149022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321039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6466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2DDB1D1-6A56-FA34-CE12-301EA9F9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84662"/>
              </p:ext>
            </p:extLst>
          </p:nvPr>
        </p:nvGraphicFramePr>
        <p:xfrm>
          <a:off x="139327" y="2667620"/>
          <a:ext cx="182283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F8BE417-E26B-5523-FB02-0E70D4F1E24C}"/>
              </a:ext>
            </a:extLst>
          </p:cNvPr>
          <p:cNvSpPr txBox="1"/>
          <p:nvPr/>
        </p:nvSpPr>
        <p:spPr>
          <a:xfrm>
            <a:off x="612162" y="1658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反相器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A11E15-F9B8-F43F-5746-AD4E5DCF36BF}"/>
              </a:ext>
            </a:extLst>
          </p:cNvPr>
          <p:cNvSpPr txBox="1"/>
          <p:nvPr/>
        </p:nvSpPr>
        <p:spPr>
          <a:xfrm>
            <a:off x="3459009" y="1658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与非门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344301-4940-42CB-E01A-A2661B82C103}"/>
              </a:ext>
            </a:extLst>
          </p:cNvPr>
          <p:cNvSpPr txBox="1"/>
          <p:nvPr/>
        </p:nvSpPr>
        <p:spPr>
          <a:xfrm>
            <a:off x="6761565" y="1658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或非门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CD5A53-D530-1C4A-C01F-6DD4F1DAA8B9}"/>
              </a:ext>
            </a:extLst>
          </p:cNvPr>
          <p:cNvSpPr txBox="1"/>
          <p:nvPr/>
        </p:nvSpPr>
        <p:spPr>
          <a:xfrm>
            <a:off x="10064121" y="1658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异或门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0ABEAA-5F18-C3D7-41F0-29D911769470}"/>
              </a:ext>
            </a:extLst>
          </p:cNvPr>
          <p:cNvSpPr txBox="1"/>
          <p:nvPr/>
        </p:nvSpPr>
        <p:spPr>
          <a:xfrm>
            <a:off x="139327" y="308748"/>
            <a:ext cx="9025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T3.3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能够将与非门、或非门、异或门当做反相器使用？</a:t>
            </a:r>
          </a:p>
        </p:txBody>
      </p:sp>
    </p:spTree>
    <p:extLst>
      <p:ext uri="{BB962C8B-B14F-4D97-AF65-F5344CB8AC3E}">
        <p14:creationId xmlns:p14="http://schemas.microsoft.com/office/powerpoint/2010/main" val="1460524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补充习题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4B7EB6-5C97-D680-3617-FC0CA57A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7" y="1301454"/>
            <a:ext cx="4248313" cy="46800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AF0207D-CDB0-F361-63A2-1E58A8D03736}"/>
              </a:ext>
            </a:extLst>
          </p:cNvPr>
          <p:cNvSpPr/>
          <p:nvPr/>
        </p:nvSpPr>
        <p:spPr>
          <a:xfrm>
            <a:off x="1597307" y="1301453"/>
            <a:ext cx="1164090" cy="21696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476FCD9-0773-2D8B-31C3-3AE7E5661BCB}"/>
              </a:ext>
            </a:extLst>
          </p:cNvPr>
          <p:cNvSpPr/>
          <p:nvPr/>
        </p:nvSpPr>
        <p:spPr>
          <a:xfrm>
            <a:off x="1597307" y="3733029"/>
            <a:ext cx="1164090" cy="21696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951BDF-6307-A334-399D-926E8617F5B7}"/>
              </a:ext>
            </a:extLst>
          </p:cNvPr>
          <p:cNvSpPr txBox="1"/>
          <p:nvPr/>
        </p:nvSpPr>
        <p:spPr>
          <a:xfrm>
            <a:off x="5804206" y="1574408"/>
            <a:ext cx="3651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传输门：</a:t>
            </a:r>
            <a:r>
              <a:rPr lang="en-US" altLang="zh-CN" dirty="0"/>
              <a:t>Transmission Gate</a:t>
            </a:r>
            <a:r>
              <a:rPr lang="zh-CN" altLang="en-US" dirty="0"/>
              <a:t>（</a:t>
            </a:r>
            <a:r>
              <a:rPr lang="en-US" altLang="zh-CN" dirty="0"/>
              <a:t>TG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控制信号 </a:t>
            </a:r>
            <a:r>
              <a:rPr lang="en-US" altLang="zh-CN" dirty="0"/>
              <a:t>&amp; </a:t>
            </a:r>
            <a:r>
              <a:rPr lang="zh-CN" altLang="en-US" dirty="0"/>
              <a:t>输入输出信号</a:t>
            </a:r>
            <a:endParaRPr lang="en-US" altLang="zh-CN" dirty="0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EDDC1EC9-7CDE-8792-4690-4674C91D8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04531"/>
              </p:ext>
            </p:extLst>
          </p:nvPr>
        </p:nvGraphicFramePr>
        <p:xfrm>
          <a:off x="5804206" y="2948107"/>
          <a:ext cx="27342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13149022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321039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64666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8BA96204-6182-1578-0BDA-43432DB07BBB}"/>
              </a:ext>
            </a:extLst>
          </p:cNvPr>
          <p:cNvSpPr txBox="1"/>
          <p:nvPr/>
        </p:nvSpPr>
        <p:spPr>
          <a:xfrm>
            <a:off x="5804206" y="5227275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A’B’ + AB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A064D40-8188-1CA5-826C-FF8C54368B5D}"/>
              </a:ext>
            </a:extLst>
          </p:cNvPr>
          <p:cNvSpPr txBox="1"/>
          <p:nvPr/>
        </p:nvSpPr>
        <p:spPr>
          <a:xfrm>
            <a:off x="2549640" y="617992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(d)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15CEBD-646A-7AD1-5D8B-5F7A7EFE904C}"/>
              </a:ext>
            </a:extLst>
          </p:cNvPr>
          <p:cNvSpPr/>
          <p:nvPr/>
        </p:nvSpPr>
        <p:spPr>
          <a:xfrm>
            <a:off x="3141380" y="3300496"/>
            <a:ext cx="774928" cy="80761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6D8A0C-E4BD-09B1-7CFB-34B7F3FF1CF1}"/>
              </a:ext>
            </a:extLst>
          </p:cNvPr>
          <p:cNvSpPr/>
          <p:nvPr/>
        </p:nvSpPr>
        <p:spPr>
          <a:xfrm>
            <a:off x="3116105" y="4536795"/>
            <a:ext cx="774928" cy="80761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23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补充习题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4B7EB6-5C97-D680-3617-FC0CA57A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7" y="1301454"/>
            <a:ext cx="4248313" cy="46800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AF0207D-CDB0-F361-63A2-1E58A8D03736}"/>
              </a:ext>
            </a:extLst>
          </p:cNvPr>
          <p:cNvSpPr/>
          <p:nvPr/>
        </p:nvSpPr>
        <p:spPr>
          <a:xfrm>
            <a:off x="1597307" y="1301453"/>
            <a:ext cx="1164090" cy="21696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476FCD9-0773-2D8B-31C3-3AE7E5661BCB}"/>
              </a:ext>
            </a:extLst>
          </p:cNvPr>
          <p:cNvSpPr/>
          <p:nvPr/>
        </p:nvSpPr>
        <p:spPr>
          <a:xfrm>
            <a:off x="1597307" y="3733029"/>
            <a:ext cx="1164090" cy="21696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951BDF-6307-A334-399D-926E8617F5B7}"/>
              </a:ext>
            </a:extLst>
          </p:cNvPr>
          <p:cNvSpPr txBox="1"/>
          <p:nvPr/>
        </p:nvSpPr>
        <p:spPr>
          <a:xfrm>
            <a:off x="5804206" y="1574408"/>
            <a:ext cx="3651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传输门：</a:t>
            </a:r>
            <a:r>
              <a:rPr lang="en-US" altLang="zh-CN" dirty="0"/>
              <a:t>Transmission Gate</a:t>
            </a:r>
            <a:r>
              <a:rPr lang="zh-CN" altLang="en-US" dirty="0"/>
              <a:t>（</a:t>
            </a:r>
            <a:r>
              <a:rPr lang="en-US" altLang="zh-CN" dirty="0"/>
              <a:t>TG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控制信号 </a:t>
            </a:r>
            <a:r>
              <a:rPr lang="en-US" altLang="zh-CN" dirty="0"/>
              <a:t>&amp; </a:t>
            </a:r>
            <a:r>
              <a:rPr lang="zh-CN" altLang="en-US" dirty="0"/>
              <a:t>输入输出信号</a:t>
            </a:r>
            <a:endParaRPr lang="en-US" altLang="zh-CN" dirty="0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EDDC1EC9-7CDE-8792-4690-4674C91D858B}"/>
              </a:ext>
            </a:extLst>
          </p:cNvPr>
          <p:cNvGraphicFramePr>
            <a:graphicFrameLocks noGrp="1"/>
          </p:cNvGraphicFramePr>
          <p:nvPr/>
        </p:nvGraphicFramePr>
        <p:xfrm>
          <a:off x="5804206" y="2948107"/>
          <a:ext cx="27342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13149022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321039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64666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8BA96204-6182-1578-0BDA-43432DB07BBB}"/>
              </a:ext>
            </a:extLst>
          </p:cNvPr>
          <p:cNvSpPr txBox="1"/>
          <p:nvPr/>
        </p:nvSpPr>
        <p:spPr>
          <a:xfrm>
            <a:off x="5804206" y="5227275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A’B’ + AB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A064D40-8188-1CA5-826C-FF8C54368B5D}"/>
              </a:ext>
            </a:extLst>
          </p:cNvPr>
          <p:cNvSpPr txBox="1"/>
          <p:nvPr/>
        </p:nvSpPr>
        <p:spPr>
          <a:xfrm>
            <a:off x="2549640" y="617992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(d)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15CEBD-646A-7AD1-5D8B-5F7A7EFE904C}"/>
              </a:ext>
            </a:extLst>
          </p:cNvPr>
          <p:cNvSpPr/>
          <p:nvPr/>
        </p:nvSpPr>
        <p:spPr>
          <a:xfrm>
            <a:off x="3141380" y="4546543"/>
            <a:ext cx="774928" cy="80761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6D8A0C-E4BD-09B1-7CFB-34B7F3FF1CF1}"/>
              </a:ext>
            </a:extLst>
          </p:cNvPr>
          <p:cNvSpPr/>
          <p:nvPr/>
        </p:nvSpPr>
        <p:spPr>
          <a:xfrm>
            <a:off x="3116105" y="3276534"/>
            <a:ext cx="774928" cy="80761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30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7221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T3.8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根据输入电压波形，画出输出电压波形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DFE963-2F46-1BA3-ECAB-8BCE2A975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491" b="29613"/>
          <a:stretch/>
        </p:blipFill>
        <p:spPr>
          <a:xfrm>
            <a:off x="2116781" y="1440193"/>
            <a:ext cx="3392365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AFA766-21F6-FD6E-D76A-161BB01E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1" b="29613"/>
          <a:stretch/>
        </p:blipFill>
        <p:spPr>
          <a:xfrm>
            <a:off x="6794309" y="1440193"/>
            <a:ext cx="339236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5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7221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T3.8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根据输入电压波形，画出输出电压波形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DFE963-2F46-1BA3-ECAB-8BCE2A975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491" b="29613"/>
          <a:stretch/>
        </p:blipFill>
        <p:spPr>
          <a:xfrm>
            <a:off x="2116781" y="1440193"/>
            <a:ext cx="3392365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AFA766-21F6-FD6E-D76A-161BB01E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1" b="29613"/>
          <a:stretch/>
        </p:blipFill>
        <p:spPr>
          <a:xfrm>
            <a:off x="6794309" y="1440193"/>
            <a:ext cx="3392365" cy="36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0A462D-15FC-7B9F-4527-6DD0E2632399}"/>
              </a:ext>
            </a:extLst>
          </p:cNvPr>
          <p:cNvSpPr txBox="1"/>
          <p:nvPr/>
        </p:nvSpPr>
        <p:spPr>
          <a:xfrm>
            <a:off x="3012102" y="5463752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(AB)’ (CD)’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C66A97-E880-AF3A-F137-CD91EB2429DC}"/>
              </a:ext>
            </a:extLst>
          </p:cNvPr>
          <p:cNvSpPr txBox="1"/>
          <p:nvPr/>
        </p:nvSpPr>
        <p:spPr>
          <a:xfrm>
            <a:off x="7472839" y="5463752"/>
            <a:ext cx="203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/>
              <a:t>高阻态</a:t>
            </a:r>
            <a:r>
              <a:rPr lang="en-US" altLang="zh-CN" dirty="0"/>
              <a:t>X   D=0</a:t>
            </a:r>
          </a:p>
          <a:p>
            <a:pPr algn="dist"/>
            <a:r>
              <a:rPr lang="en-US" altLang="zh-CN" dirty="0"/>
              <a:t>ABC      D=1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571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7221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T3.8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根据输入电压波形，画出输出电压波形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F5CE5E9-DF85-F06F-15EF-6CA5D6D7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33" y="1052843"/>
            <a:ext cx="94087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8127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T3.10 OD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门，线与结构，计算外接电阻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RL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取值范围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624EFA-52C4-53BF-8465-E88A1E078109}"/>
              </a:ext>
            </a:extLst>
          </p:cNvPr>
          <p:cNvGrpSpPr/>
          <p:nvPr/>
        </p:nvGrpSpPr>
        <p:grpSpPr>
          <a:xfrm>
            <a:off x="2635440" y="1111679"/>
            <a:ext cx="6921118" cy="5437573"/>
            <a:chOff x="2635440" y="1269000"/>
            <a:chExt cx="6921118" cy="543757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4DC4FCD-DAC9-9521-AD09-CDCFDFEC2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5441" y="1269000"/>
              <a:ext cx="6921117" cy="4320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8CA2481-5C36-96BE-F7CC-77FDC42B3A65}"/>
                </a:ext>
              </a:extLst>
            </p:cNvPr>
            <p:cNvSpPr txBox="1"/>
            <p:nvPr/>
          </p:nvSpPr>
          <p:spPr>
            <a:xfrm>
              <a:off x="2635440" y="5783243"/>
              <a:ext cx="423371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dirty="0">
                  <a:solidFill>
                    <a:srgbClr val="24202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外接电阻：</a:t>
              </a:r>
              <a:endParaRPr lang="en-US" altLang="zh-CN" sz="180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zh-CN" altLang="zh-CN" sz="1800" dirty="0">
                  <a:solidFill>
                    <a:srgbClr val="24202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过高，使得高电平时候输出</a:t>
              </a:r>
              <a:r>
                <a:rPr lang="zh-CN" altLang="en-US" sz="1800" dirty="0">
                  <a:solidFill>
                    <a:srgbClr val="24202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电压不够</a:t>
              </a:r>
              <a:r>
                <a:rPr lang="zh-CN" altLang="zh-CN" sz="1800" dirty="0">
                  <a:solidFill>
                    <a:srgbClr val="24202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；</a:t>
              </a:r>
              <a:endParaRPr lang="en-US" altLang="zh-CN" sz="180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zh-CN" altLang="zh-CN" sz="1800" dirty="0">
                  <a:solidFill>
                    <a:srgbClr val="24202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过低，低电平时电流过大</a:t>
              </a:r>
              <a:r>
                <a:rPr lang="zh-CN" altLang="en-US" dirty="0">
                  <a:solidFill>
                    <a:srgbClr val="24202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，击穿门电路。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626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计算外接电阻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RL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取值范围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BCBCFE-08C9-FA06-EA5E-5134B2D5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02" y="1578591"/>
            <a:ext cx="5359569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D34A1A-BBAB-69AC-78AB-BEBFF74E73B6}"/>
              </a:ext>
            </a:extLst>
          </p:cNvPr>
          <p:cNvSpPr txBox="1"/>
          <p:nvPr/>
        </p:nvSpPr>
        <p:spPr>
          <a:xfrm>
            <a:off x="2718823" y="55137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最大上拉电阻计算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487AA8-9954-BC61-80B4-491473DF821D}"/>
                  </a:ext>
                </a:extLst>
              </p:cNvPr>
              <p:cNvSpPr txBox="1"/>
              <p:nvPr/>
            </p:nvSpPr>
            <p:spPr>
              <a:xfrm>
                <a:off x="7188398" y="2783064"/>
                <a:ext cx="422961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𝑂𝐻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487AA8-9954-BC61-80B4-491473DF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398" y="2783064"/>
                <a:ext cx="4229619" cy="384721"/>
              </a:xfrm>
              <a:prstGeom prst="rect">
                <a:avLst/>
              </a:prstGeom>
              <a:blipFill>
                <a:blip r:embed="rId3"/>
                <a:stretch>
                  <a:fillRect l="-115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C5F728-B03E-6C06-F814-C703D8A2F9F7}"/>
                  </a:ext>
                </a:extLst>
              </p:cNvPr>
              <p:cNvSpPr txBox="1"/>
              <p:nvPr/>
            </p:nvSpPr>
            <p:spPr>
              <a:xfrm>
                <a:off x="7188398" y="3690215"/>
                <a:ext cx="2551468" cy="78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C5F728-B03E-6C06-F814-C703D8A2F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398" y="3690215"/>
                <a:ext cx="2551468" cy="78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082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49A52C-16B8-6DC4-E6F7-D7CB4458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89" y="1629000"/>
            <a:ext cx="5511791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D34A1A-BBAB-69AC-78AB-BEBFF74E73B6}"/>
              </a:ext>
            </a:extLst>
          </p:cNvPr>
          <p:cNvSpPr txBox="1"/>
          <p:nvPr/>
        </p:nvSpPr>
        <p:spPr>
          <a:xfrm>
            <a:off x="2718823" y="55137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最小上拉电阻计算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487AA8-9954-BC61-80B4-491473DF821D}"/>
                  </a:ext>
                </a:extLst>
              </p:cNvPr>
              <p:cNvSpPr txBox="1"/>
              <p:nvPr/>
            </p:nvSpPr>
            <p:spPr>
              <a:xfrm>
                <a:off x="7188398" y="2783064"/>
                <a:ext cx="420884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𝑂𝐿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|≤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𝑂𝐿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487AA8-9954-BC61-80B4-491473DF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398" y="2783064"/>
                <a:ext cx="4208844" cy="384721"/>
              </a:xfrm>
              <a:prstGeom prst="rect">
                <a:avLst/>
              </a:prstGeom>
              <a:blipFill>
                <a:blip r:embed="rId3"/>
                <a:stretch>
                  <a:fillRect l="-2026" t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C5F728-B03E-6C06-F814-C703D8A2F9F7}"/>
                  </a:ext>
                </a:extLst>
              </p:cNvPr>
              <p:cNvSpPr txBox="1"/>
              <p:nvPr/>
            </p:nvSpPr>
            <p:spPr>
              <a:xfrm>
                <a:off x="7188398" y="3772102"/>
                <a:ext cx="2564163" cy="78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𝐼𝐿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C5F728-B03E-6C06-F814-C703D8A2F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398" y="3772102"/>
                <a:ext cx="2564163" cy="78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6BDE5DA-26C9-C3D6-CACA-BA397B9ED298}"/>
              </a:ext>
            </a:extLst>
          </p:cNvPr>
          <p:cNvSpPr txBox="1"/>
          <p:nvPr/>
        </p:nvSpPr>
        <p:spPr>
          <a:xfrm>
            <a:off x="139327" y="308748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计算外接电阻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RL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取值范围</a:t>
            </a:r>
          </a:p>
        </p:txBody>
      </p:sp>
    </p:spTree>
    <p:extLst>
      <p:ext uri="{BB962C8B-B14F-4D97-AF65-F5344CB8AC3E}">
        <p14:creationId xmlns:p14="http://schemas.microsoft.com/office/powerpoint/2010/main" val="3569683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E784273-E9CF-4F0B-AF39-ED066A48796F}"/>
              </a:ext>
            </a:extLst>
          </p:cNvPr>
          <p:cNvSpPr txBox="1"/>
          <p:nvPr/>
        </p:nvSpPr>
        <p:spPr>
          <a:xfrm>
            <a:off x="139327" y="308748"/>
            <a:ext cx="4336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特殊情况：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TTL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与（与非）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A30B98A-B23F-6E10-F1CB-23726A5ADCBD}"/>
              </a:ext>
            </a:extLst>
          </p:cNvPr>
          <p:cNvGrpSpPr/>
          <p:nvPr/>
        </p:nvGrpSpPr>
        <p:grpSpPr>
          <a:xfrm>
            <a:off x="2933939" y="979818"/>
            <a:ext cx="6324122" cy="4320000"/>
            <a:chOff x="497923" y="955343"/>
            <a:chExt cx="6324122" cy="4680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C44E64B-1EAE-5477-10F3-95FC52BD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923" y="955343"/>
              <a:ext cx="6324122" cy="4680000"/>
            </a:xfrm>
            <a:prstGeom prst="rect">
              <a:avLst/>
            </a:prstGeom>
            <a:solidFill>
              <a:srgbClr val="EAF4FF"/>
            </a:solidFill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DDE5D4-6BB1-703A-2C1E-CF1639CF6AA9}"/>
                </a:ext>
              </a:extLst>
            </p:cNvPr>
            <p:cNvSpPr/>
            <p:nvPr/>
          </p:nvSpPr>
          <p:spPr>
            <a:xfrm>
              <a:off x="5813945" y="955343"/>
              <a:ext cx="1008100" cy="204716"/>
            </a:xfrm>
            <a:prstGeom prst="rect">
              <a:avLst/>
            </a:prstGeom>
            <a:solidFill>
              <a:srgbClr val="EAF4FF"/>
            </a:solidFill>
            <a:ln>
              <a:solidFill>
                <a:srgbClr val="EAF4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2C0C872-A9EB-78DA-8EC3-BAE8FEB17700}"/>
              </a:ext>
            </a:extLst>
          </p:cNvPr>
          <p:cNvSpPr txBox="1"/>
          <p:nvPr/>
        </p:nvSpPr>
        <p:spPr>
          <a:xfrm>
            <a:off x="139327" y="5571107"/>
            <a:ext cx="9746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特殊情况：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TTL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结构，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与（与非）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输入时，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m’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为负载门个数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33F5DC-0FED-C779-8032-BFBF56D24794}"/>
              </a:ext>
            </a:extLst>
          </p:cNvPr>
          <p:cNvSpPr txBox="1"/>
          <p:nvPr/>
        </p:nvSpPr>
        <p:spPr>
          <a:xfrm>
            <a:off x="139327" y="6137489"/>
            <a:ext cx="685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巧记：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TTL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与（非）低，一门一流最稀奇。</a:t>
            </a:r>
          </a:p>
        </p:txBody>
      </p:sp>
    </p:spTree>
    <p:extLst>
      <p:ext uri="{BB962C8B-B14F-4D97-AF65-F5344CB8AC3E}">
        <p14:creationId xmlns:p14="http://schemas.microsoft.com/office/powerpoint/2010/main" val="1282319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8127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T3.10 OD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门，线与结构，计算外接电阻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RL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取值范围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DC4FCD-DAC9-9521-AD09-CDCFDFEC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73" y="1560394"/>
            <a:ext cx="5767598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E9BDD-CC21-236D-3F2D-B1EC6FCCB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92" y="1560394"/>
            <a:ext cx="43597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83806A2-A0F5-BE24-6DED-7932474B2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794082"/>
              </p:ext>
            </p:extLst>
          </p:nvPr>
        </p:nvGraphicFramePr>
        <p:xfrm>
          <a:off x="2487826" y="1112666"/>
          <a:ext cx="27342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13149022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321039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6466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EA70E8-12B2-6105-A625-53679C126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93839"/>
              </p:ext>
            </p:extLst>
          </p:nvPr>
        </p:nvGraphicFramePr>
        <p:xfrm>
          <a:off x="5790382" y="1112666"/>
          <a:ext cx="27342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13149022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1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21039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6466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DAFADBD-8646-B7BA-E296-BC3B8122E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36789"/>
              </p:ext>
            </p:extLst>
          </p:nvPr>
        </p:nvGraphicFramePr>
        <p:xfrm>
          <a:off x="9092938" y="1112666"/>
          <a:ext cx="27342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13149022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321039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6466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2DDB1D1-6A56-FA34-CE12-301EA9F9865B}"/>
              </a:ext>
            </a:extLst>
          </p:cNvPr>
          <p:cNvGraphicFramePr>
            <a:graphicFrameLocks noGrp="1"/>
          </p:cNvGraphicFramePr>
          <p:nvPr/>
        </p:nvGraphicFramePr>
        <p:xfrm>
          <a:off x="96687" y="1478426"/>
          <a:ext cx="182283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17">
                  <a:extLst>
                    <a:ext uri="{9D8B030D-6E8A-4147-A177-3AD203B41FA5}">
                      <a16:colId xmlns:a16="http://schemas.microsoft.com/office/drawing/2014/main" val="930626176"/>
                    </a:ext>
                  </a:extLst>
                </a:gridCol>
                <a:gridCol w="911417">
                  <a:extLst>
                    <a:ext uri="{9D8B030D-6E8A-4147-A177-3AD203B41FA5}">
                      <a16:colId xmlns:a16="http://schemas.microsoft.com/office/drawing/2014/main" val="2049512207"/>
                    </a:ext>
                  </a:extLst>
                </a:gridCol>
              </a:tblGrid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10073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3292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07968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F8BE417-E26B-5523-FB02-0E70D4F1E24C}"/>
              </a:ext>
            </a:extLst>
          </p:cNvPr>
          <p:cNvSpPr txBox="1"/>
          <p:nvPr/>
        </p:nvSpPr>
        <p:spPr>
          <a:xfrm>
            <a:off x="569522" y="469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反相器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A11E15-F9B8-F43F-5746-AD4E5DCF36BF}"/>
              </a:ext>
            </a:extLst>
          </p:cNvPr>
          <p:cNvSpPr txBox="1"/>
          <p:nvPr/>
        </p:nvSpPr>
        <p:spPr>
          <a:xfrm>
            <a:off x="3416369" y="469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与非门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344301-4940-42CB-E01A-A2661B82C103}"/>
              </a:ext>
            </a:extLst>
          </p:cNvPr>
          <p:cNvSpPr txBox="1"/>
          <p:nvPr/>
        </p:nvSpPr>
        <p:spPr>
          <a:xfrm>
            <a:off x="6718925" y="469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或非门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CD5A53-D530-1C4A-C01F-6DD4F1DAA8B9}"/>
              </a:ext>
            </a:extLst>
          </p:cNvPr>
          <p:cNvSpPr txBox="1"/>
          <p:nvPr/>
        </p:nvSpPr>
        <p:spPr>
          <a:xfrm>
            <a:off x="10021481" y="4690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异或门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0C4432-E557-4A91-4EAD-A5CF7422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47" y="3161694"/>
            <a:ext cx="950310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8667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T3.11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指出图中各门电路的输出是什么状态？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TTL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电路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F33995-5155-6AEC-E138-2CAA598C192F}"/>
                  </a:ext>
                </a:extLst>
              </p:cNvPr>
              <p:cNvSpPr txBox="1"/>
              <p:nvPr/>
            </p:nvSpPr>
            <p:spPr>
              <a:xfrm>
                <a:off x="139327" y="1245416"/>
                <a:ext cx="5450210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接</m:t>
                    </m:r>
                  </m:oMath>
                </a14:m>
                <a:r>
                  <a:rPr lang="zh-CN" altLang="en-US" sz="2500" dirty="0"/>
                  <a:t>电源：无论有无接负载，都为高电平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F33995-5155-6AEC-E138-2CAA598C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7" y="1245416"/>
                <a:ext cx="5450210" cy="384721"/>
              </a:xfrm>
              <a:prstGeom prst="rect">
                <a:avLst/>
              </a:prstGeom>
              <a:blipFill>
                <a:blip r:embed="rId2"/>
                <a:stretch>
                  <a:fillRect l="-2796" t="-23810" r="-2349" b="-50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94C8BE-6300-FD8D-B05F-19A11914387C}"/>
                  </a:ext>
                </a:extLst>
              </p:cNvPr>
              <p:cNvSpPr txBox="1"/>
              <p:nvPr/>
            </p:nvSpPr>
            <p:spPr>
              <a:xfrm>
                <a:off x="139327" y="2504042"/>
                <a:ext cx="256480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500" i="1" smtClean="0">
                        <a:latin typeface="Cambria Math" panose="02040503050406030204" pitchFamily="18" charset="0"/>
                      </a:rPr>
                      <m:t>直接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接</m:t>
                    </m:r>
                  </m:oMath>
                </a14:m>
                <a:r>
                  <a:rPr lang="zh-CN" altLang="en-US" sz="2500" dirty="0"/>
                  <a:t>地：低电平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94C8BE-6300-FD8D-B05F-19A119143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7" y="2504042"/>
                <a:ext cx="2564805" cy="384721"/>
              </a:xfrm>
              <a:prstGeom prst="rect">
                <a:avLst/>
              </a:prstGeom>
              <a:blipFill>
                <a:blip r:embed="rId3"/>
                <a:stretch>
                  <a:fillRect l="-5938" t="-23810" r="-6176" b="-49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C6E1E6F-EE43-D601-07BD-B49DDC5384D3}"/>
                  </a:ext>
                </a:extLst>
              </p:cNvPr>
              <p:cNvSpPr txBox="1"/>
              <p:nvPr/>
            </p:nvSpPr>
            <p:spPr>
              <a:xfrm>
                <a:off x="139327" y="3133356"/>
                <a:ext cx="1033776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接</m:t>
                    </m:r>
                    <m:r>
                      <a:rPr lang="zh-CN" altLang="en-US" sz="2500" i="1" smtClean="0">
                        <a:latin typeface="Cambria Math" panose="02040503050406030204" pitchFamily="18" charset="0"/>
                      </a:rPr>
                      <m:t>地接</m:t>
                    </m:r>
                  </m:oMath>
                </a14:m>
                <a:r>
                  <a:rPr lang="zh-CN" altLang="en-US" sz="2500" dirty="0"/>
                  <a:t>负载：小电阻，低电平（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千欧）；大电阻，高电平。（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千欧）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C6E1E6F-EE43-D601-07BD-B49DDC538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7" y="3133356"/>
                <a:ext cx="10337766" cy="384721"/>
              </a:xfrm>
              <a:prstGeom prst="rect">
                <a:avLst/>
              </a:prstGeom>
              <a:blipFill>
                <a:blip r:embed="rId4"/>
                <a:stretch>
                  <a:fillRect l="-1474" t="-23810" b="-50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0C753B-7116-D733-9A76-0F3D59BFB326}"/>
                  </a:ext>
                </a:extLst>
              </p:cNvPr>
              <p:cNvSpPr txBox="1"/>
              <p:nvPr/>
            </p:nvSpPr>
            <p:spPr>
              <a:xfrm>
                <a:off x="139327" y="1874729"/>
                <a:ext cx="192360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500" i="1" smtClean="0">
                        <a:latin typeface="Cambria Math" panose="02040503050406030204" pitchFamily="18" charset="0"/>
                      </a:rPr>
                      <m:t>悬空</m:t>
                    </m:r>
                  </m:oMath>
                </a14:m>
                <a:r>
                  <a:rPr lang="zh-CN" altLang="en-US" sz="2500" dirty="0"/>
                  <a:t>：高电平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0C753B-7116-D733-9A76-0F3D59BFB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7" y="1874729"/>
                <a:ext cx="1923604" cy="384721"/>
              </a:xfrm>
              <a:prstGeom prst="rect">
                <a:avLst/>
              </a:prstGeom>
              <a:blipFill>
                <a:blip r:embed="rId5"/>
                <a:stretch>
                  <a:fillRect l="-7619" t="-23810" r="-8889" b="-49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1343516F-EC30-0C26-ABD5-0BB59A898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24" y="4197188"/>
            <a:ext cx="4151415" cy="14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B5AEF9-6C57-6BC2-FA6A-2659A92E7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6803" y="4197188"/>
            <a:ext cx="3346620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A8EBAE2-CA56-6E5E-DE79-C7A1A3B9737E}"/>
                  </a:ext>
                </a:extLst>
              </p:cNvPr>
              <p:cNvSpPr txBox="1"/>
              <p:nvPr/>
            </p:nvSpPr>
            <p:spPr>
              <a:xfrm>
                <a:off x="1382198" y="5819465"/>
                <a:ext cx="296446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1=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1∗1∗1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A8EBAE2-CA56-6E5E-DE79-C7A1A3B9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198" y="5819465"/>
                <a:ext cx="2964466" cy="384721"/>
              </a:xfrm>
              <a:prstGeom prst="rect">
                <a:avLst/>
              </a:prstGeom>
              <a:blipFill>
                <a:blip r:embed="rId8"/>
                <a:stretch>
                  <a:fillRect l="-1852" r="-1852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298ACD-CC26-2598-E5AB-4AF79D9FFD5D}"/>
                  </a:ext>
                </a:extLst>
              </p:cNvPr>
              <p:cNvSpPr txBox="1"/>
              <p:nvPr/>
            </p:nvSpPr>
            <p:spPr>
              <a:xfrm>
                <a:off x="6762498" y="5819464"/>
                <a:ext cx="247522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2=(1+0)=1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298ACD-CC26-2598-E5AB-4AF79D9FF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498" y="5819464"/>
                <a:ext cx="2475229" cy="384721"/>
              </a:xfrm>
              <a:prstGeom prst="rect">
                <a:avLst/>
              </a:prstGeom>
              <a:blipFill>
                <a:blip r:embed="rId9"/>
                <a:stretch>
                  <a:fillRect l="-2217" t="-1587" r="-221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909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8667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T3.11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指出图中各门电路的输出是什么状态？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TTL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电路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0DD464-F3C2-69F2-4F3D-1C924563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9" y="1585912"/>
            <a:ext cx="2295368" cy="14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73E838-EE20-D351-CEBD-1C8BB6E9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1585912"/>
            <a:ext cx="2102326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F98AB86-1C6D-5BE5-9935-1961B5778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837" y="1620885"/>
            <a:ext cx="3055610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AF645B-8DF3-102F-E138-AAD69D5B2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770" y="1620885"/>
            <a:ext cx="1686354" cy="144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D979EE6-464D-7C73-0314-E06A592E2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89" y="3779856"/>
            <a:ext cx="4308148" cy="1440000"/>
          </a:xfrm>
          <a:prstGeom prst="rect">
            <a:avLst/>
          </a:prstGeom>
          <a:solidFill>
            <a:schemeClr val="tx1"/>
          </a:solidFill>
          <a:ln>
            <a:solidFill>
              <a:srgbClr val="EAF4FF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D6156E2-0778-4E79-2E6D-AF1724B71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882" y="3784112"/>
            <a:ext cx="3493565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DEC5214-22F9-C40F-AD94-84F317A17CEB}"/>
                  </a:ext>
                </a:extLst>
              </p:cNvPr>
              <p:cNvSpPr txBox="1"/>
              <p:nvPr/>
            </p:nvSpPr>
            <p:spPr>
              <a:xfrm>
                <a:off x="456490" y="3167249"/>
                <a:ext cx="248856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3=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1∗0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DEC5214-22F9-C40F-AD94-84F317A17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90" y="3167249"/>
                <a:ext cx="2488566" cy="384721"/>
              </a:xfrm>
              <a:prstGeom prst="rect">
                <a:avLst/>
              </a:prstGeom>
              <a:blipFill>
                <a:blip r:embed="rId8"/>
                <a:stretch>
                  <a:fillRect l="-2206" r="-2206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F7F42AB-2E58-4BF4-87FA-4DE17DDF9B78}"/>
                  </a:ext>
                </a:extLst>
              </p:cNvPr>
              <p:cNvSpPr txBox="1"/>
              <p:nvPr/>
            </p:nvSpPr>
            <p:spPr>
              <a:xfrm>
                <a:off x="3187243" y="3172970"/>
                <a:ext cx="257192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4=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0+1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F7F42AB-2E58-4BF4-87FA-4DE17DDF9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43" y="3172970"/>
                <a:ext cx="2571923" cy="384721"/>
              </a:xfrm>
              <a:prstGeom prst="rect">
                <a:avLst/>
              </a:prstGeom>
              <a:blipFill>
                <a:blip r:embed="rId9"/>
                <a:stretch>
                  <a:fillRect l="-2133" r="-2133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5F54D3A-995A-75F0-93E4-9EF8D05DB21B}"/>
                  </a:ext>
                </a:extLst>
              </p:cNvPr>
              <p:cNvSpPr txBox="1"/>
              <p:nvPr/>
            </p:nvSpPr>
            <p:spPr>
              <a:xfrm>
                <a:off x="6593358" y="3167248"/>
                <a:ext cx="174656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5=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5F54D3A-995A-75F0-93E4-9EF8D05DB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58" y="3167248"/>
                <a:ext cx="1746568" cy="384721"/>
              </a:xfrm>
              <a:prstGeom prst="rect">
                <a:avLst/>
              </a:prstGeom>
              <a:blipFill>
                <a:blip r:embed="rId10"/>
                <a:stretch>
                  <a:fillRect l="-3497" r="-3497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8FF325C-5071-95E2-CAEF-FB6D8C20C0DD}"/>
                  </a:ext>
                </a:extLst>
              </p:cNvPr>
              <p:cNvSpPr txBox="1"/>
              <p:nvPr/>
            </p:nvSpPr>
            <p:spPr>
              <a:xfrm>
                <a:off x="9787027" y="3167247"/>
                <a:ext cx="1519840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6=</m:t>
                      </m:r>
                      <m:r>
                        <a:rPr lang="zh-CN" altLang="en-US" sz="2500" i="1">
                          <a:latin typeface="Cambria Math" panose="02040503050406030204" pitchFamily="18" charset="0"/>
                        </a:rPr>
                        <m:t>高</m:t>
                      </m:r>
                      <m:r>
                        <a:rPr lang="zh-CN" altLang="en-US" sz="2500" i="1" smtClean="0">
                          <a:latin typeface="Cambria Math" panose="02040503050406030204" pitchFamily="18" charset="0"/>
                        </a:rPr>
                        <m:t>阻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8FF325C-5071-95E2-CAEF-FB6D8C20C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027" y="3167247"/>
                <a:ext cx="1519840" cy="384721"/>
              </a:xfrm>
              <a:prstGeom prst="rect">
                <a:avLst/>
              </a:prstGeom>
              <a:blipFill>
                <a:blip r:embed="rId11"/>
                <a:stretch>
                  <a:fillRect l="-4000" t="-7937" r="-5600" b="-30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74E421-93A3-4A04-E24C-D4EA2690C44A}"/>
                  </a:ext>
                </a:extLst>
              </p:cNvPr>
              <p:cNvSpPr txBox="1"/>
              <p:nvPr/>
            </p:nvSpPr>
            <p:spPr>
              <a:xfrm>
                <a:off x="1770407" y="5361193"/>
                <a:ext cx="2349297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7=</m:t>
                    </m:r>
                  </m:oMath>
                </a14:m>
                <a:r>
                  <a:rPr lang="en-US" altLang="zh-CN" sz="2500" dirty="0"/>
                  <a:t> 1</a:t>
                </a:r>
                <a:r>
                  <a:rPr lang="zh-CN" altLang="en-US" sz="2500" dirty="0"/>
                  <a:t>异或</a:t>
                </a:r>
                <a:r>
                  <a:rPr lang="en-US" altLang="zh-CN" sz="2500" dirty="0"/>
                  <a:t>0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500" dirty="0"/>
                  <a:t> 1</a:t>
                </a:r>
                <a:endParaRPr lang="zh-CN" altLang="en-US" sz="25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74E421-93A3-4A04-E24C-D4EA2690C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07" y="5361193"/>
                <a:ext cx="2349297" cy="384721"/>
              </a:xfrm>
              <a:prstGeom prst="rect">
                <a:avLst/>
              </a:prstGeom>
              <a:blipFill>
                <a:blip r:embed="rId12"/>
                <a:stretch>
                  <a:fillRect l="-4663" t="-23438" r="-7254" b="-48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4D5BF44-9380-55E6-C698-B3ED2AA938A5}"/>
                  </a:ext>
                </a:extLst>
              </p:cNvPr>
              <p:cNvSpPr txBox="1"/>
              <p:nvPr/>
            </p:nvSpPr>
            <p:spPr>
              <a:xfrm>
                <a:off x="6291993" y="5361193"/>
                <a:ext cx="321171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8=</m:t>
                    </m:r>
                  </m:oMath>
                </a14:m>
                <a:r>
                  <a:rPr lang="en-US" altLang="zh-CN" sz="2500" dirty="0"/>
                  <a:t> ((1*0)+(1*1))’ = 0 </a:t>
                </a:r>
                <a:endParaRPr lang="zh-CN" altLang="en-US" sz="25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4D5BF44-9380-55E6-C698-B3ED2AA93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93" y="5361193"/>
                <a:ext cx="3211713" cy="384721"/>
              </a:xfrm>
              <a:prstGeom prst="rect">
                <a:avLst/>
              </a:prstGeom>
              <a:blipFill>
                <a:blip r:embed="rId13"/>
                <a:stretch>
                  <a:fillRect l="-3416" t="-23438" r="-5123" b="-48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0C486F72-DA65-B0C9-90BF-EAF59E4CC161}"/>
              </a:ext>
            </a:extLst>
          </p:cNvPr>
          <p:cNvSpPr/>
          <p:nvPr/>
        </p:nvSpPr>
        <p:spPr>
          <a:xfrm>
            <a:off x="3703092" y="4504405"/>
            <a:ext cx="186520" cy="204072"/>
          </a:xfrm>
          <a:prstGeom prst="rect">
            <a:avLst/>
          </a:prstGeom>
          <a:solidFill>
            <a:srgbClr val="EAF4FF"/>
          </a:solidFill>
          <a:ln>
            <a:solidFill>
              <a:srgbClr val="EAF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8E10C59-63D7-5C1A-97BC-9068299EA571}"/>
              </a:ext>
            </a:extLst>
          </p:cNvPr>
          <p:cNvCxnSpPr>
            <a:cxnSpLocks/>
          </p:cNvCxnSpPr>
          <p:nvPr/>
        </p:nvCxnSpPr>
        <p:spPr>
          <a:xfrm>
            <a:off x="3703092" y="4608393"/>
            <a:ext cx="677839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41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185937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输入端高低电平总结：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2E1E3FF-A3FE-7270-70C3-02178D3CCE29}"/>
              </a:ext>
            </a:extLst>
          </p:cNvPr>
          <p:cNvGrpSpPr/>
          <p:nvPr/>
        </p:nvGrpSpPr>
        <p:grpSpPr>
          <a:xfrm>
            <a:off x="139327" y="1022190"/>
            <a:ext cx="9954648" cy="2743587"/>
            <a:chOff x="41518" y="774490"/>
            <a:chExt cx="9954648" cy="2743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7AF33995-5155-6AEC-E138-2CAA598C192F}"/>
                    </a:ext>
                  </a:extLst>
                </p:cNvPr>
                <p:cNvSpPr txBox="1"/>
                <p:nvPr/>
              </p:nvSpPr>
              <p:spPr>
                <a:xfrm>
                  <a:off x="41518" y="1468081"/>
                  <a:ext cx="5450210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500" i="1">
                          <a:latin typeface="Cambria Math" panose="02040503050406030204" pitchFamily="18" charset="0"/>
                        </a:rPr>
                        <m:t>接</m:t>
                      </m:r>
                    </m:oMath>
                  </a14:m>
                  <a:r>
                    <a:rPr lang="zh-CN" altLang="en-US" sz="2500" dirty="0"/>
                    <a:t>电源：无论有无接负载，都为高电平</a:t>
                  </a: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7AF33995-5155-6AEC-E138-2CAA598C1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" y="1468081"/>
                  <a:ext cx="5450210" cy="384721"/>
                </a:xfrm>
                <a:prstGeom prst="rect">
                  <a:avLst/>
                </a:prstGeom>
                <a:blipFill>
                  <a:blip r:embed="rId2"/>
                  <a:stretch>
                    <a:fillRect l="-2796" t="-23438" r="-2349" b="-484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B94C8BE-6300-FD8D-B05F-19A11914387C}"/>
                    </a:ext>
                  </a:extLst>
                </p:cNvPr>
                <p:cNvSpPr txBox="1"/>
                <p:nvPr/>
              </p:nvSpPr>
              <p:spPr>
                <a:xfrm>
                  <a:off x="41518" y="2578265"/>
                  <a:ext cx="2564805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500" i="1" smtClean="0">
                          <a:latin typeface="Cambria Math" panose="02040503050406030204" pitchFamily="18" charset="0"/>
                        </a:rPr>
                        <m:t>直接</m:t>
                      </m:r>
                      <m:r>
                        <a:rPr lang="zh-CN" altLang="en-US" sz="2500" i="1">
                          <a:latin typeface="Cambria Math" panose="02040503050406030204" pitchFamily="18" charset="0"/>
                        </a:rPr>
                        <m:t>接</m:t>
                      </m:r>
                    </m:oMath>
                  </a14:m>
                  <a:r>
                    <a:rPr lang="zh-CN" altLang="en-US" sz="2500" dirty="0"/>
                    <a:t>地：低电平</a:t>
                  </a: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B94C8BE-6300-FD8D-B05F-19A119143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" y="2578265"/>
                  <a:ext cx="2564805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938" t="-23810" r="-6176" b="-492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C6E1E6F-EE43-D601-07BD-B49DDC5384D3}"/>
                    </a:ext>
                  </a:extLst>
                </p:cNvPr>
                <p:cNvSpPr txBox="1"/>
                <p:nvPr/>
              </p:nvSpPr>
              <p:spPr>
                <a:xfrm>
                  <a:off x="41518" y="3133356"/>
                  <a:ext cx="9954648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500" i="1">
                          <a:latin typeface="Cambria Math" panose="02040503050406030204" pitchFamily="18" charset="0"/>
                        </a:rPr>
                        <m:t>接</m:t>
                      </m:r>
                      <m:r>
                        <a:rPr lang="zh-CN" altLang="en-US" sz="2500" i="1" smtClean="0">
                          <a:latin typeface="Cambria Math" panose="02040503050406030204" pitchFamily="18" charset="0"/>
                        </a:rPr>
                        <m:t>地接</m:t>
                      </m:r>
                    </m:oMath>
                  </a14:m>
                  <a:r>
                    <a:rPr lang="zh-CN" altLang="en-US" sz="2500" dirty="0"/>
                    <a:t>负载：小电阻，低电平（</a:t>
                  </a:r>
                  <a:r>
                    <a:rPr lang="en-US" altLang="zh-CN" sz="2500" dirty="0"/>
                    <a:t>1</a:t>
                  </a:r>
                  <a:r>
                    <a:rPr lang="zh-CN" altLang="en-US" sz="2500" dirty="0"/>
                    <a:t>千欧）；大电阻，高电平（</a:t>
                  </a:r>
                  <a:r>
                    <a:rPr lang="en-US" altLang="zh-CN" sz="2500" dirty="0"/>
                    <a:t>2</a:t>
                  </a:r>
                  <a:r>
                    <a:rPr lang="zh-CN" altLang="en-US" sz="2500" dirty="0"/>
                    <a:t>千欧）。</a:t>
                  </a: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7C6E1E6F-EE43-D601-07BD-B49DDC538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" y="3133356"/>
                  <a:ext cx="9954648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1531" t="-23810" r="-735" b="-492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C0C753B-7116-D733-9A76-0F3D59BFB326}"/>
                    </a:ext>
                  </a:extLst>
                </p:cNvPr>
                <p:cNvSpPr txBox="1"/>
                <p:nvPr/>
              </p:nvSpPr>
              <p:spPr>
                <a:xfrm>
                  <a:off x="41518" y="2023173"/>
                  <a:ext cx="192360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500" i="1" smtClean="0">
                          <a:latin typeface="Cambria Math" panose="02040503050406030204" pitchFamily="18" charset="0"/>
                        </a:rPr>
                        <m:t>悬空</m:t>
                      </m:r>
                    </m:oMath>
                  </a14:m>
                  <a:r>
                    <a:rPr lang="zh-CN" altLang="en-US" sz="2500" dirty="0"/>
                    <a:t>：高电平</a:t>
                  </a: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BC0C753B-7116-D733-9A76-0F3D59BFB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8" y="2023173"/>
                  <a:ext cx="1923604" cy="384721"/>
                </a:xfrm>
                <a:prstGeom prst="rect">
                  <a:avLst/>
                </a:prstGeom>
                <a:blipFill>
                  <a:blip r:embed="rId5"/>
                  <a:stretch>
                    <a:fillRect l="-7619" t="-23810" r="-8889" b="-492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F2B4FAE-F48A-D24D-26E5-83125032EA04}"/>
                </a:ext>
              </a:extLst>
            </p:cNvPr>
            <p:cNvSpPr txBox="1"/>
            <p:nvPr/>
          </p:nvSpPr>
          <p:spPr>
            <a:xfrm>
              <a:off x="41518" y="774490"/>
              <a:ext cx="18101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TTL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电路：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162E88-6517-77DC-692E-B5F264C60F68}"/>
              </a:ext>
            </a:extLst>
          </p:cNvPr>
          <p:cNvGrpSpPr/>
          <p:nvPr/>
        </p:nvGrpSpPr>
        <p:grpSpPr>
          <a:xfrm>
            <a:off x="139327" y="4078809"/>
            <a:ext cx="8984832" cy="2168234"/>
            <a:chOff x="1674362" y="4097006"/>
            <a:chExt cx="8984832" cy="21682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EE16074-3858-B11F-B5D4-AB7B49E3D741}"/>
                </a:ext>
              </a:extLst>
            </p:cNvPr>
            <p:cNvSpPr txBox="1"/>
            <p:nvPr/>
          </p:nvSpPr>
          <p:spPr>
            <a:xfrm>
              <a:off x="1674362" y="4097006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CMOS</a:t>
              </a:r>
              <a:r>
                <a:rPr lang="zh-CN" altLang="en-US" sz="28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电路：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C0E9EFDB-910F-53D7-4A0B-D731D68A46D4}"/>
                    </a:ext>
                  </a:extLst>
                </p:cNvPr>
                <p:cNvSpPr txBox="1"/>
                <p:nvPr/>
              </p:nvSpPr>
              <p:spPr>
                <a:xfrm>
                  <a:off x="1674362" y="4783843"/>
                  <a:ext cx="2564805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500" i="1">
                          <a:latin typeface="Cambria Math" panose="02040503050406030204" pitchFamily="18" charset="0"/>
                        </a:rPr>
                        <m:t>输入端</m:t>
                      </m:r>
                      <m:r>
                        <a:rPr lang="zh-CN" altLang="en-US" sz="2500" i="1" smtClean="0">
                          <a:latin typeface="Cambria Math" panose="02040503050406030204" pitchFamily="18" charset="0"/>
                        </a:rPr>
                        <m:t>不允许</m:t>
                      </m:r>
                    </m:oMath>
                  </a14:m>
                  <a:r>
                    <a:rPr lang="zh-CN" altLang="en-US" sz="2500" dirty="0"/>
                    <a:t>置空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C0E9EFDB-910F-53D7-4A0B-D731D68A4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4362" y="4783843"/>
                  <a:ext cx="2564805" cy="384721"/>
                </a:xfrm>
                <a:prstGeom prst="rect">
                  <a:avLst/>
                </a:prstGeom>
                <a:blipFill>
                  <a:blip r:embed="rId6"/>
                  <a:stretch>
                    <a:fillRect l="-5938" t="-23810" r="-6413" b="-492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0A3A46C8-C2C1-5804-A96F-A041E3618043}"/>
                    </a:ext>
                  </a:extLst>
                </p:cNvPr>
                <p:cNvSpPr txBox="1"/>
                <p:nvPr/>
              </p:nvSpPr>
              <p:spPr>
                <a:xfrm>
                  <a:off x="1674362" y="5332181"/>
                  <a:ext cx="4488408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500" i="1" smtClean="0">
                          <a:latin typeface="Cambria Math" panose="02040503050406030204" pitchFamily="18" charset="0"/>
                        </a:rPr>
                        <m:t>接地</m:t>
                      </m:r>
                    </m:oMath>
                  </a14:m>
                  <a:r>
                    <a:rPr lang="zh-CN" altLang="en-US" sz="2500" dirty="0"/>
                    <a:t>为低电平，接电源为高电平</a:t>
                  </a: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0A3A46C8-C2C1-5804-A96F-A041E3618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4362" y="5332181"/>
                  <a:ext cx="4488408" cy="384721"/>
                </a:xfrm>
                <a:prstGeom prst="rect">
                  <a:avLst/>
                </a:prstGeom>
                <a:blipFill>
                  <a:blip r:embed="rId7"/>
                  <a:stretch>
                    <a:fillRect l="-3397" t="-23810" r="-3125" b="-492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FDEBACB-BCE7-C5A2-0978-4EEC4E9740E4}"/>
                    </a:ext>
                  </a:extLst>
                </p:cNvPr>
                <p:cNvSpPr txBox="1"/>
                <p:nvPr/>
              </p:nvSpPr>
              <p:spPr>
                <a:xfrm>
                  <a:off x="1674362" y="5880519"/>
                  <a:ext cx="8984832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500" i="1" smtClean="0">
                          <a:latin typeface="Cambria Math" panose="02040503050406030204" pitchFamily="18" charset="0"/>
                        </a:rPr>
                        <m:t>输入</m:t>
                      </m:r>
                    </m:oMath>
                  </a14:m>
                  <a:r>
                    <a:rPr lang="zh-CN" altLang="en-US" sz="2500" dirty="0"/>
                    <a:t>低电平便是低电平，输入高电平便为高电平，</a:t>
                  </a:r>
                  <a:r>
                    <a:rPr lang="zh-CN" altLang="en-US" sz="2500" dirty="0">
                      <a:solidFill>
                        <a:srgbClr val="FF0000"/>
                      </a:solidFill>
                    </a:rPr>
                    <a:t>无需考虑负载</a:t>
                  </a: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FDEBACB-BCE7-C5A2-0978-4EEC4E974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4362" y="5880519"/>
                  <a:ext cx="8984832" cy="384721"/>
                </a:xfrm>
                <a:prstGeom prst="rect">
                  <a:avLst/>
                </a:prstGeom>
                <a:blipFill>
                  <a:blip r:embed="rId8"/>
                  <a:stretch>
                    <a:fillRect l="-1696" t="-23810" r="-882" b="-492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55745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T3.14 TTL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或非门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77789E1-B8A4-D9F1-CBF9-3C2113A76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169" y="1569160"/>
            <a:ext cx="430083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BFE156-81A5-1EB8-A392-BAEF08921C84}"/>
              </a:ext>
            </a:extLst>
          </p:cNvPr>
          <p:cNvSpPr txBox="1"/>
          <p:nvPr/>
        </p:nvSpPr>
        <p:spPr>
          <a:xfrm>
            <a:off x="7902432" y="5445701"/>
            <a:ext cx="1444306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500" dirty="0"/>
              <a:t>TTL</a:t>
            </a:r>
            <a:r>
              <a:rPr lang="zh-CN" altLang="en-US" sz="2500" dirty="0"/>
              <a:t>或非门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8105F5-FFA4-118E-FEF8-235D6A1F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34" y="1569160"/>
            <a:ext cx="480739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61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T3.15 CMOS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与非门</a:t>
            </a:r>
          </a:p>
        </p:txBody>
      </p:sp>
      <p:pic>
        <p:nvPicPr>
          <p:cNvPr id="15362" name="Picture 2" descr="在这里插入图片描述">
            <a:extLst>
              <a:ext uri="{FF2B5EF4-FFF2-40B4-BE49-F238E27FC236}">
                <a16:creationId xmlns:a16="http://schemas.microsoft.com/office/drawing/2014/main" id="{0124D5E5-98D4-0640-A72D-E8FAB364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87" y="1493367"/>
            <a:ext cx="2896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BF9F1C-003D-7173-AE92-36AD2AFFA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02" y="1493367"/>
            <a:ext cx="4437818" cy="36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B1A64D-598D-5A3D-D2D7-8BF997631DFA}"/>
              </a:ext>
            </a:extLst>
          </p:cNvPr>
          <p:cNvSpPr txBox="1"/>
          <p:nvPr/>
        </p:nvSpPr>
        <p:spPr>
          <a:xfrm>
            <a:off x="7444452" y="5459486"/>
            <a:ext cx="1851469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500" dirty="0"/>
              <a:t>CMOS</a:t>
            </a:r>
            <a:r>
              <a:rPr lang="zh-CN" altLang="en-US" sz="2500" dirty="0"/>
              <a:t>与非门</a:t>
            </a:r>
          </a:p>
        </p:txBody>
      </p:sp>
    </p:spTree>
    <p:extLst>
      <p:ext uri="{BB962C8B-B14F-4D97-AF65-F5344CB8AC3E}">
        <p14:creationId xmlns:p14="http://schemas.microsoft.com/office/powerpoint/2010/main" val="3594685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7587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T3.16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计算能够驱动的门电路数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---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扇出系数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0DDB57-7F6B-4CC8-D753-9E4D38F0D9A1}"/>
                  </a:ext>
                </a:extLst>
              </p:cNvPr>
              <p:cNvSpPr txBox="1"/>
              <p:nvPr/>
            </p:nvSpPr>
            <p:spPr>
              <a:xfrm>
                <a:off x="139327" y="1254029"/>
                <a:ext cx="712534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扇出</m:t>
                    </m:r>
                    <m:r>
                      <a:rPr lang="zh-CN" altLang="en-US" sz="2500" i="1" smtClean="0">
                        <a:latin typeface="Cambria Math" panose="02040503050406030204" pitchFamily="18" charset="0"/>
                      </a:rPr>
                      <m:t>系数</m:t>
                    </m:r>
                  </m:oMath>
                </a14:m>
                <a:r>
                  <a:rPr lang="zh-CN" altLang="en-US" sz="2500" dirty="0"/>
                  <a:t>：输出电流</a:t>
                </a:r>
                <a:r>
                  <a:rPr lang="en-US" altLang="zh-CN" sz="2500" dirty="0"/>
                  <a:t>/</a:t>
                </a:r>
                <a:r>
                  <a:rPr lang="zh-CN" altLang="en-US" sz="2500" dirty="0"/>
                  <a:t>驱动门电路所需的输入电流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0DDB57-7F6B-4CC8-D753-9E4D38F0D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7" y="1254029"/>
                <a:ext cx="7125349" cy="384721"/>
              </a:xfrm>
              <a:prstGeom prst="rect">
                <a:avLst/>
              </a:prstGeom>
              <a:blipFill>
                <a:blip r:embed="rId2"/>
                <a:stretch>
                  <a:fillRect l="-2139" t="-23810" b="-49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3DCF529-829A-48BA-FB55-6E528F61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27" y="2060812"/>
            <a:ext cx="729931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E717F8-E332-5E64-7491-FF9D0B4B6D58}"/>
                  </a:ext>
                </a:extLst>
              </p:cNvPr>
              <p:cNvSpPr txBox="1"/>
              <p:nvPr/>
            </p:nvSpPr>
            <p:spPr>
              <a:xfrm>
                <a:off x="8139193" y="3024571"/>
                <a:ext cx="3321358" cy="601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0.4∗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2∗40∗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E717F8-E332-5E64-7491-FF9D0B4B6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193" y="3024571"/>
                <a:ext cx="3321358" cy="601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70A9C9-CBB5-22FB-429C-6F253DCAF6DC}"/>
                  </a:ext>
                </a:extLst>
              </p:cNvPr>
              <p:cNvSpPr txBox="1"/>
              <p:nvPr/>
            </p:nvSpPr>
            <p:spPr>
              <a:xfrm>
                <a:off x="8139193" y="4182356"/>
                <a:ext cx="3124702" cy="601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𝐼𝐿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1.6∗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70A9C9-CBB5-22FB-429C-6F253DCA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193" y="4182356"/>
                <a:ext cx="3124702" cy="601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7852AA-A392-6DC7-E8F5-5FC5BD352238}"/>
                  </a:ext>
                </a:extLst>
              </p:cNvPr>
              <p:cNvSpPr txBox="1"/>
              <p:nvPr/>
            </p:nvSpPr>
            <p:spPr>
              <a:xfrm>
                <a:off x="8139193" y="5340141"/>
                <a:ext cx="2176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7852AA-A392-6DC7-E8F5-5FC5BD352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193" y="5340141"/>
                <a:ext cx="2176430" cy="276999"/>
              </a:xfrm>
              <a:prstGeom prst="rect">
                <a:avLst/>
              </a:prstGeom>
              <a:blipFill>
                <a:blip r:embed="rId6"/>
                <a:stretch>
                  <a:fillRect l="-1681" r="-1961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440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7587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T3.17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计算能够驱动的门电路数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---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扇出系数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0DDB57-7F6B-4CC8-D753-9E4D38F0D9A1}"/>
                  </a:ext>
                </a:extLst>
              </p:cNvPr>
              <p:cNvSpPr txBox="1"/>
              <p:nvPr/>
            </p:nvSpPr>
            <p:spPr>
              <a:xfrm>
                <a:off x="139327" y="1254029"/>
                <a:ext cx="685444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扇出系数</m:t>
                    </m:r>
                  </m:oMath>
                </a14:m>
                <a:r>
                  <a:rPr lang="zh-CN" altLang="en-US" sz="2500" dirty="0"/>
                  <a:t>：输出电流</a:t>
                </a:r>
                <a:r>
                  <a:rPr lang="en-US" altLang="zh-CN" sz="2500" dirty="0"/>
                  <a:t>/</a:t>
                </a:r>
                <a:r>
                  <a:rPr lang="zh-CN" altLang="en-US" sz="2500" dirty="0"/>
                  <a:t>驱动门电路所需的输入电流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0DDB57-7F6B-4CC8-D753-9E4D38F0D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7" y="1254029"/>
                <a:ext cx="6854441" cy="384721"/>
              </a:xfrm>
              <a:prstGeom prst="rect">
                <a:avLst/>
              </a:prstGeom>
              <a:blipFill>
                <a:blip r:embed="rId2"/>
                <a:stretch>
                  <a:fillRect l="-2224" t="-23810" r="-1690" b="-49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E717F8-E332-5E64-7491-FF9D0B4B6D58}"/>
                  </a:ext>
                </a:extLst>
              </p:cNvPr>
              <p:cNvSpPr txBox="1"/>
              <p:nvPr/>
            </p:nvSpPr>
            <p:spPr>
              <a:xfrm>
                <a:off x="7593279" y="3024571"/>
                <a:ext cx="3321358" cy="601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0.4∗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2∗40∗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E717F8-E332-5E64-7491-FF9D0B4B6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79" y="3024571"/>
                <a:ext cx="3321358" cy="601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70A9C9-CBB5-22FB-429C-6F253DCAF6DC}"/>
                  </a:ext>
                </a:extLst>
              </p:cNvPr>
              <p:cNvSpPr txBox="1"/>
              <p:nvPr/>
            </p:nvSpPr>
            <p:spPr>
              <a:xfrm>
                <a:off x="7593279" y="4182356"/>
                <a:ext cx="3467744" cy="601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𝐼𝐿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2∗1.6∗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70A9C9-CBB5-22FB-429C-6F253DCA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79" y="4182356"/>
                <a:ext cx="3467744" cy="601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7852AA-A392-6DC7-E8F5-5FC5BD352238}"/>
                  </a:ext>
                </a:extLst>
              </p:cNvPr>
              <p:cNvSpPr txBox="1"/>
              <p:nvPr/>
            </p:nvSpPr>
            <p:spPr>
              <a:xfrm>
                <a:off x="7593279" y="5340141"/>
                <a:ext cx="2176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7852AA-A392-6DC7-E8F5-5FC5BD352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79" y="5340141"/>
                <a:ext cx="2176430" cy="276999"/>
              </a:xfrm>
              <a:prstGeom prst="rect">
                <a:avLst/>
              </a:prstGeom>
              <a:blipFill>
                <a:blip r:embed="rId5"/>
                <a:stretch>
                  <a:fillRect l="-1961" r="-1961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CA1E986-21BB-693F-16FC-73FACD4DD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27" y="2060811"/>
            <a:ext cx="66773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0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794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补充题目：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T3.21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计算上拉电阻取值范围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5mins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3E0E06-8EFB-E9CA-BCCA-2EEFC6FC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7" y="1369083"/>
            <a:ext cx="649827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计算外接电阻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RL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取值范围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D34A1A-BBAB-69AC-78AB-BEBFF74E73B6}"/>
              </a:ext>
            </a:extLst>
          </p:cNvPr>
          <p:cNvSpPr txBox="1"/>
          <p:nvPr/>
        </p:nvSpPr>
        <p:spPr>
          <a:xfrm>
            <a:off x="2718823" y="55137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最大上拉电阻计算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487AA8-9954-BC61-80B4-491473DF821D}"/>
                  </a:ext>
                </a:extLst>
              </p:cNvPr>
              <p:cNvSpPr txBox="1"/>
              <p:nvPr/>
            </p:nvSpPr>
            <p:spPr>
              <a:xfrm>
                <a:off x="7188398" y="2783064"/>
                <a:ext cx="418287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𝑂𝐻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487AA8-9954-BC61-80B4-491473DF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398" y="2783064"/>
                <a:ext cx="4182875" cy="384721"/>
              </a:xfrm>
              <a:prstGeom prst="rect">
                <a:avLst/>
              </a:prstGeom>
              <a:blipFill>
                <a:blip r:embed="rId2"/>
                <a:stretch>
                  <a:fillRect l="-1166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C5F728-B03E-6C06-F814-C703D8A2F9F7}"/>
                  </a:ext>
                </a:extLst>
              </p:cNvPr>
              <p:cNvSpPr txBox="1"/>
              <p:nvPr/>
            </p:nvSpPr>
            <p:spPr>
              <a:xfrm>
                <a:off x="7188398" y="3690215"/>
                <a:ext cx="2551468" cy="78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𝐶𝐶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C5F728-B03E-6C06-F814-C703D8A2F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398" y="3690215"/>
                <a:ext cx="2551468" cy="78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BC7A2D7-DE35-F6AD-30F5-A838B490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96" y="1012881"/>
            <a:ext cx="4301578" cy="43200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576FDBD-92C7-33B1-9776-79F9D6E8B710}"/>
              </a:ext>
            </a:extLst>
          </p:cNvPr>
          <p:cNvCxnSpPr>
            <a:cxnSpLocks/>
          </p:cNvCxnSpPr>
          <p:nvPr/>
        </p:nvCxnSpPr>
        <p:spPr>
          <a:xfrm>
            <a:off x="3587663" y="1858370"/>
            <a:ext cx="0" cy="8507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E48A09E-AD21-CA99-0B38-ED0E08A1CE24}"/>
              </a:ext>
            </a:extLst>
          </p:cNvPr>
          <p:cNvCxnSpPr>
            <a:cxnSpLocks/>
          </p:cNvCxnSpPr>
          <p:nvPr/>
        </p:nvCxnSpPr>
        <p:spPr>
          <a:xfrm>
            <a:off x="3587663" y="2709080"/>
            <a:ext cx="6075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1BA8DB6-B312-B87C-C28E-3D2C7E50A119}"/>
              </a:ext>
            </a:extLst>
          </p:cNvPr>
          <p:cNvCxnSpPr>
            <a:cxnSpLocks/>
          </p:cNvCxnSpPr>
          <p:nvPr/>
        </p:nvCxnSpPr>
        <p:spPr>
          <a:xfrm flipH="1">
            <a:off x="2966113" y="2709080"/>
            <a:ext cx="6215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20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D34A1A-BBAB-69AC-78AB-BEBFF74E73B6}"/>
              </a:ext>
            </a:extLst>
          </p:cNvPr>
          <p:cNvSpPr txBox="1"/>
          <p:nvPr/>
        </p:nvSpPr>
        <p:spPr>
          <a:xfrm>
            <a:off x="2718823" y="55137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最小上拉电阻计算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487AA8-9954-BC61-80B4-491473DF821D}"/>
                  </a:ext>
                </a:extLst>
              </p:cNvPr>
              <p:cNvSpPr txBox="1"/>
              <p:nvPr/>
            </p:nvSpPr>
            <p:spPr>
              <a:xfrm>
                <a:off x="7188398" y="2783064"/>
                <a:ext cx="4162100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𝑂𝐿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|≤</m:t>
                      </m:r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𝑂𝐿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487AA8-9954-BC61-80B4-491473DF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398" y="2783064"/>
                <a:ext cx="4162100" cy="384721"/>
              </a:xfrm>
              <a:prstGeom prst="rect">
                <a:avLst/>
              </a:prstGeom>
              <a:blipFill>
                <a:blip r:embed="rId2"/>
                <a:stretch>
                  <a:fillRect l="-2050" t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C5F728-B03E-6C06-F814-C703D8A2F9F7}"/>
                  </a:ext>
                </a:extLst>
              </p:cNvPr>
              <p:cNvSpPr txBox="1"/>
              <p:nvPr/>
            </p:nvSpPr>
            <p:spPr>
              <a:xfrm>
                <a:off x="7188398" y="3772102"/>
                <a:ext cx="2564163" cy="78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𝐶𝐶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𝑂𝐿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𝐼𝐿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C5F728-B03E-6C06-F814-C703D8A2F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398" y="3772102"/>
                <a:ext cx="2564163" cy="78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6BDE5DA-26C9-C3D6-CACA-BA397B9ED298}"/>
              </a:ext>
            </a:extLst>
          </p:cNvPr>
          <p:cNvSpPr txBox="1"/>
          <p:nvPr/>
        </p:nvSpPr>
        <p:spPr>
          <a:xfrm>
            <a:off x="139327" y="308748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计算外接电阻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RL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取值范围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71675D-9686-9DA8-34C3-559FCFE9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96" y="1012881"/>
            <a:ext cx="4301578" cy="4320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D4FA85A-BA11-0085-3C1A-2CE2649C5D64}"/>
              </a:ext>
            </a:extLst>
          </p:cNvPr>
          <p:cNvCxnSpPr>
            <a:cxnSpLocks/>
          </p:cNvCxnSpPr>
          <p:nvPr/>
        </p:nvCxnSpPr>
        <p:spPr>
          <a:xfrm>
            <a:off x="3587663" y="1858370"/>
            <a:ext cx="0" cy="8507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F8262CF-686A-48C2-927A-74C2FB4EB682}"/>
              </a:ext>
            </a:extLst>
          </p:cNvPr>
          <p:cNvCxnSpPr>
            <a:cxnSpLocks/>
          </p:cNvCxnSpPr>
          <p:nvPr/>
        </p:nvCxnSpPr>
        <p:spPr>
          <a:xfrm flipH="1">
            <a:off x="2966113" y="2709080"/>
            <a:ext cx="6215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5F1C100-65A3-A35A-A7CB-13F90A7132F3}"/>
              </a:ext>
            </a:extLst>
          </p:cNvPr>
          <p:cNvCxnSpPr>
            <a:cxnSpLocks/>
          </p:cNvCxnSpPr>
          <p:nvPr/>
        </p:nvCxnSpPr>
        <p:spPr>
          <a:xfrm flipH="1">
            <a:off x="3587663" y="2709080"/>
            <a:ext cx="70536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0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100ABEAA-5F18-C3D7-41F0-29D911769470}"/>
              </a:ext>
            </a:extLst>
          </p:cNvPr>
          <p:cNvSpPr txBox="1"/>
          <p:nvPr/>
        </p:nvSpPr>
        <p:spPr>
          <a:xfrm>
            <a:off x="139327" y="308748"/>
            <a:ext cx="11195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T3.4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画出电压波形图：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忽略传输延时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考虑所有门传输延迟为</a:t>
            </a:r>
            <a:r>
              <a:rPr lang="en-US" altLang="zh-CN" sz="28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tpd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F3206B-1F6D-1AE5-C769-849E7AF7F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7" y="1100187"/>
            <a:ext cx="6814390" cy="54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B70D6A-E5B4-BC20-1409-14FB53D42AED}"/>
              </a:ext>
            </a:extLst>
          </p:cNvPr>
          <p:cNvSpPr txBox="1"/>
          <p:nvPr/>
        </p:nvSpPr>
        <p:spPr>
          <a:xfrm>
            <a:off x="8657807" y="2964510"/>
            <a:ext cx="1673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Y=(AB)’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A4246F-7E78-8CB1-D332-C4BC9742B8C9}"/>
              </a:ext>
            </a:extLst>
          </p:cNvPr>
          <p:cNvSpPr txBox="1"/>
          <p:nvPr/>
        </p:nvSpPr>
        <p:spPr>
          <a:xfrm>
            <a:off x="8318810" y="3955481"/>
            <a:ext cx="33417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都为高电平时，</a:t>
            </a:r>
            <a:r>
              <a:rPr lang="en-US" altLang="zh-CN" sz="3200" dirty="0">
                <a:solidFill>
                  <a:srgbClr val="242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为低电平，其余为高电平。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5118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6862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补充题目：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T3.21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计算上拉电阻取值范围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3E0E06-8EFB-E9CA-BCCA-2EEFC6FC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7" y="1369083"/>
            <a:ext cx="6498274" cy="43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5C2DEF-A604-94CC-B20D-0CCE6C78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69" y="1369083"/>
            <a:ext cx="524830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2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补充题目：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T3.23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22ADC-5728-49F0-7CC6-6C6963808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1" y="928099"/>
            <a:ext cx="7808560" cy="43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BAA666-7D1D-1126-A8BB-C36B681C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88" y="928099"/>
            <a:ext cx="2880000" cy="29564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6286C0-A273-B6C9-F85E-68D51BA4C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88" y="4198645"/>
            <a:ext cx="2880000" cy="2248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18581AD-9C41-B1C7-385F-BB1401BEA4D6}"/>
                  </a:ext>
                </a:extLst>
              </p:cNvPr>
              <p:cNvSpPr txBox="1"/>
              <p:nvPr/>
            </p:nvSpPr>
            <p:spPr>
              <a:xfrm>
                <a:off x="306021" y="5499014"/>
                <a:ext cx="5524256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𝐼𝐻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=7∗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𝑢𝐴</m:t>
                      </m:r>
                    </m:oMath>
                  </m:oMathPara>
                </a14:m>
                <a:endParaRPr lang="en-US" altLang="zh-C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=5∗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1.6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18581AD-9C41-B1C7-385F-BB1401BEA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1" y="5499014"/>
                <a:ext cx="5524256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76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补充题目：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T3.23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F818AA-F07D-0042-50D5-EAC3F500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7" y="1269000"/>
            <a:ext cx="5526191" cy="4320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A83EA59-D8DC-B01E-E264-D459F959B73A}"/>
              </a:ext>
            </a:extLst>
          </p:cNvPr>
          <p:cNvGrpSpPr/>
          <p:nvPr/>
        </p:nvGrpSpPr>
        <p:grpSpPr>
          <a:xfrm>
            <a:off x="5986809" y="1875428"/>
            <a:ext cx="6196761" cy="3107144"/>
            <a:chOff x="6049256" y="2517738"/>
            <a:chExt cx="6196761" cy="31071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CB78489-9983-DD34-371D-0B34138A19FF}"/>
                    </a:ext>
                  </a:extLst>
                </p:cNvPr>
                <p:cNvSpPr txBox="1"/>
                <p:nvPr/>
              </p:nvSpPr>
              <p:spPr>
                <a:xfrm>
                  <a:off x="6049256" y="2517738"/>
                  <a:ext cx="6196761" cy="888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𝑂𝐿</m:t>
                            </m:r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𝐶𝐶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𝑂𝐿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−0.3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𝑂𝐿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CB78489-9983-DD34-371D-0B34138A19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256" y="2517738"/>
                  <a:ext cx="6196761" cy="8887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0F3B59C-7816-0979-E9D2-92FE10B5052F}"/>
                    </a:ext>
                  </a:extLst>
                </p:cNvPr>
                <p:cNvSpPr txBox="1"/>
                <p:nvPr/>
              </p:nvSpPr>
              <p:spPr>
                <a:xfrm>
                  <a:off x="6049256" y="5193995"/>
                  <a:ext cx="215334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0.29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0F3B59C-7816-0979-E9D2-92FE10B50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256" y="5193995"/>
                  <a:ext cx="2153346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6260C9C-F5EC-22C0-AA49-FA0369A9854F}"/>
                    </a:ext>
                  </a:extLst>
                </p:cNvPr>
                <p:cNvSpPr txBox="1"/>
                <p:nvPr/>
              </p:nvSpPr>
              <p:spPr>
                <a:xfrm>
                  <a:off x="6049256" y="3855867"/>
                  <a:ext cx="2986908" cy="888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−0.3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𝑚𝐴</m:t>
                        </m:r>
                      </m:oMath>
                    </m:oMathPara>
                  </a14:m>
                  <a:endParaRPr lang="zh-CN" altLang="en-US" sz="2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6260C9C-F5EC-22C0-AA49-FA0369A98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256" y="3855867"/>
                  <a:ext cx="2986908" cy="8887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2301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补充题目：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T3.23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0C2A22-E5F0-6AD6-709B-616749BA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5" y="1269000"/>
            <a:ext cx="5559939" cy="4320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7A62DDE-3F28-D6D8-96E5-126AC5A9A88E}"/>
              </a:ext>
            </a:extLst>
          </p:cNvPr>
          <p:cNvGrpSpPr/>
          <p:nvPr/>
        </p:nvGrpSpPr>
        <p:grpSpPr>
          <a:xfrm>
            <a:off x="6490770" y="1507594"/>
            <a:ext cx="5267771" cy="3842812"/>
            <a:chOff x="6706734" y="1474956"/>
            <a:chExt cx="5267771" cy="38428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98E8FEA1-6003-68CB-2B66-F35751E547B9}"/>
                    </a:ext>
                  </a:extLst>
                </p:cNvPr>
                <p:cNvSpPr txBox="1"/>
                <p:nvPr/>
              </p:nvSpPr>
              <p:spPr>
                <a:xfrm>
                  <a:off x="6706734" y="1474956"/>
                  <a:ext cx="526777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𝑃𝐿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𝐶𝐶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98E8FEA1-6003-68CB-2B66-F35751E54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6734" y="1474956"/>
                  <a:ext cx="526777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9AFACDB9-658F-1EDD-012D-1F0EA84DC9BE}"/>
                    </a:ext>
                  </a:extLst>
                </p:cNvPr>
                <p:cNvSpPr txBox="1"/>
                <p:nvPr/>
              </p:nvSpPr>
              <p:spPr>
                <a:xfrm>
                  <a:off x="7379900" y="2150998"/>
                  <a:ext cx="392143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=9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9AFACDB9-658F-1EDD-012D-1F0EA84DC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9900" y="2150998"/>
                  <a:ext cx="392143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F172B2B-7428-4B16-D722-41A2AB45CB5F}"/>
                    </a:ext>
                  </a:extLst>
                </p:cNvPr>
                <p:cNvSpPr txBox="1"/>
                <p:nvPr/>
              </p:nvSpPr>
              <p:spPr>
                <a:xfrm>
                  <a:off x="6952565" y="2827040"/>
                  <a:ext cx="4776108" cy="7561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𝐵𝑆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𝐶𝐸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=0.09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F172B2B-7428-4B16-D722-41A2AB45C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2565" y="2827040"/>
                  <a:ext cx="4776108" cy="7561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D431B25-C515-F56E-DB90-1CE77AF4DCCF}"/>
                    </a:ext>
                  </a:extLst>
                </p:cNvPr>
                <p:cNvSpPr txBox="1"/>
                <p:nvPr/>
              </p:nvSpPr>
              <p:spPr>
                <a:xfrm>
                  <a:off x="7379900" y="3889854"/>
                  <a:ext cx="3921439" cy="7518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𝐶𝐶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𝑂𝐻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𝐵𝑆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D431B25-C515-F56E-DB90-1CE77AF4D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9900" y="3889854"/>
                  <a:ext cx="3921439" cy="7518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AF06130-E6F3-EA41-35D4-8891F5F5D888}"/>
                    </a:ext>
                  </a:extLst>
                </p:cNvPr>
                <p:cNvSpPr txBox="1"/>
                <p:nvPr/>
              </p:nvSpPr>
              <p:spPr>
                <a:xfrm>
                  <a:off x="7379900" y="4948436"/>
                  <a:ext cx="392143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≥30.7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AF06130-E6F3-EA41-35D4-8891F5F5D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9900" y="4948436"/>
                  <a:ext cx="392143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4956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补充题目：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T3.23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E1C92C-7FA7-76CF-756D-E9B0E69101A2}"/>
              </a:ext>
            </a:extLst>
          </p:cNvPr>
          <p:cNvGrpSpPr/>
          <p:nvPr/>
        </p:nvGrpSpPr>
        <p:grpSpPr>
          <a:xfrm>
            <a:off x="1205588" y="1223800"/>
            <a:ext cx="9780823" cy="4320000"/>
            <a:chOff x="966560" y="1305687"/>
            <a:chExt cx="9780823" cy="432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95E7967-0876-6EDB-A259-01CB340AB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2621" y="1305687"/>
              <a:ext cx="5304762" cy="432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F2130A2-AC8E-2D6D-2613-000F62BB0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6560" y="1305687"/>
              <a:ext cx="4208248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87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94A050-2336-0EFF-53F6-6C09072D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8" y="1448722"/>
            <a:ext cx="7200000" cy="4201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D66C64-FEE0-023F-1D90-3B77043AB5C2}"/>
              </a:ext>
            </a:extLst>
          </p:cNvPr>
          <p:cNvSpPr txBox="1"/>
          <p:nvPr/>
        </p:nvSpPr>
        <p:spPr>
          <a:xfrm>
            <a:off x="8657807" y="2964510"/>
            <a:ext cx="1673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Y=(AB)’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7C954B-1008-2EE6-8D35-3CCFD720C6B8}"/>
              </a:ext>
            </a:extLst>
          </p:cNvPr>
          <p:cNvSpPr txBox="1"/>
          <p:nvPr/>
        </p:nvSpPr>
        <p:spPr>
          <a:xfrm>
            <a:off x="8318810" y="3955481"/>
            <a:ext cx="33417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都为高电平时，</a:t>
            </a:r>
            <a:r>
              <a:rPr lang="en-US" altLang="zh-CN" sz="3200" dirty="0">
                <a:solidFill>
                  <a:srgbClr val="242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3200" dirty="0">
                <a:solidFill>
                  <a:srgbClr val="242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为低电平，其余为高电平。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1928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T3.7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分析图中逻辑功能，写出逻辑表达式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1A7D9A-D4C7-54AE-C002-C56A550F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5" y="1587171"/>
            <a:ext cx="4871653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327504-8AAD-55D8-7977-809EC6ACE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779" y="1587171"/>
            <a:ext cx="5314286" cy="36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16D4D5-E6F9-2C31-FE8C-DA72BDE97F8A}"/>
              </a:ext>
            </a:extLst>
          </p:cNvPr>
          <p:cNvSpPr txBox="1"/>
          <p:nvPr/>
        </p:nvSpPr>
        <p:spPr>
          <a:xfrm>
            <a:off x="2738179" y="542132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366446-7A9E-3966-09D8-85BB750A8486}"/>
              </a:ext>
            </a:extLst>
          </p:cNvPr>
          <p:cNvSpPr txBox="1"/>
          <p:nvPr/>
        </p:nvSpPr>
        <p:spPr>
          <a:xfrm>
            <a:off x="8576555" y="54213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26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T3.7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分析图中逻辑功能，写出逻辑表达式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16D4D5-E6F9-2C31-FE8C-DA72BDE97F8A}"/>
              </a:ext>
            </a:extLst>
          </p:cNvPr>
          <p:cNvSpPr txBox="1"/>
          <p:nvPr/>
        </p:nvSpPr>
        <p:spPr>
          <a:xfrm>
            <a:off x="9476916" y="550265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CMOS</a:t>
            </a:r>
            <a:r>
              <a:rPr lang="zh-CN" altLang="en-US" dirty="0"/>
              <a:t>或非门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E42EDC-C829-108A-E1E3-915BCE15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70" y="1456312"/>
            <a:ext cx="2431530" cy="360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F98A0F-FF45-1562-5DA7-10122DAB0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27" y="1629000"/>
            <a:ext cx="848232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F31CC6-5972-A872-AC63-2D747521FB55}"/>
              </a:ext>
            </a:extLst>
          </p:cNvPr>
          <p:cNvSpPr txBox="1"/>
          <p:nvPr/>
        </p:nvSpPr>
        <p:spPr>
          <a:xfrm>
            <a:off x="5142597" y="550265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CMOS</a:t>
            </a:r>
            <a:r>
              <a:rPr lang="zh-CN" altLang="en-US" dirty="0"/>
              <a:t>与非门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58566E-86F7-A515-6631-2A6254FC5E84}"/>
              </a:ext>
            </a:extLst>
          </p:cNvPr>
          <p:cNvSpPr txBox="1"/>
          <p:nvPr/>
        </p:nvSpPr>
        <p:spPr>
          <a:xfrm>
            <a:off x="1267057" y="550265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CMOS</a:t>
            </a:r>
            <a:r>
              <a:rPr lang="zh-CN" altLang="en-US" dirty="0"/>
              <a:t>反相器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24BB8C-8498-A606-E357-835A99C8141F}"/>
              </a:ext>
            </a:extLst>
          </p:cNvPr>
          <p:cNvSpPr txBox="1"/>
          <p:nvPr/>
        </p:nvSpPr>
        <p:spPr>
          <a:xfrm>
            <a:off x="4817445" y="603340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zh-CN" altLang="en-US" dirty="0"/>
              <a:t>沟道并联，</a:t>
            </a:r>
            <a:r>
              <a:rPr lang="en-US" altLang="zh-CN" dirty="0"/>
              <a:t>N</a:t>
            </a:r>
            <a:r>
              <a:rPr lang="zh-CN" altLang="en-US" dirty="0"/>
              <a:t>沟道串联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40F161-283D-0567-B04D-3AAAB410D4AC}"/>
              </a:ext>
            </a:extLst>
          </p:cNvPr>
          <p:cNvSpPr txBox="1"/>
          <p:nvPr/>
        </p:nvSpPr>
        <p:spPr>
          <a:xfrm>
            <a:off x="8955139" y="6033401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沟道并联，</a:t>
            </a:r>
            <a:r>
              <a:rPr lang="en-US" altLang="zh-CN" dirty="0"/>
              <a:t>P</a:t>
            </a:r>
            <a:r>
              <a:rPr lang="zh-CN" altLang="en-US" dirty="0"/>
              <a:t>沟道串联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422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T3.7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分析图中逻辑功能，写出逻辑表达式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1A7D9A-D4C7-54AE-C002-C56A550F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5" y="1587171"/>
            <a:ext cx="4871653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327504-8AAD-55D8-7977-809EC6ACE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779" y="1587171"/>
            <a:ext cx="5314286" cy="36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16D4D5-E6F9-2C31-FE8C-DA72BDE97F8A}"/>
              </a:ext>
            </a:extLst>
          </p:cNvPr>
          <p:cNvSpPr txBox="1"/>
          <p:nvPr/>
        </p:nvSpPr>
        <p:spPr>
          <a:xfrm>
            <a:off x="2738179" y="542132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366446-7A9E-3966-09D8-85BB750A8486}"/>
              </a:ext>
            </a:extLst>
          </p:cNvPr>
          <p:cNvSpPr txBox="1"/>
          <p:nvPr/>
        </p:nvSpPr>
        <p:spPr>
          <a:xfrm>
            <a:off x="8576555" y="54213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D50299-91BE-8ABB-A435-F113E7EE96F1}"/>
              </a:ext>
            </a:extLst>
          </p:cNvPr>
          <p:cNvSpPr/>
          <p:nvPr/>
        </p:nvSpPr>
        <p:spPr>
          <a:xfrm>
            <a:off x="1155511" y="1813715"/>
            <a:ext cx="668740" cy="170285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59E754-2538-F9A0-0BC2-5A7D9E309898}"/>
              </a:ext>
            </a:extLst>
          </p:cNvPr>
          <p:cNvSpPr/>
          <p:nvPr/>
        </p:nvSpPr>
        <p:spPr>
          <a:xfrm>
            <a:off x="1904457" y="2871417"/>
            <a:ext cx="668740" cy="137303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1EAB7C-C3E6-B14A-8E3B-277A025ED087}"/>
              </a:ext>
            </a:extLst>
          </p:cNvPr>
          <p:cNvSpPr/>
          <p:nvPr/>
        </p:nvSpPr>
        <p:spPr>
          <a:xfrm>
            <a:off x="2662257" y="2742481"/>
            <a:ext cx="668740" cy="212977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2E9E9D-D7F3-201E-6A74-D75C4B972E48}"/>
              </a:ext>
            </a:extLst>
          </p:cNvPr>
          <p:cNvSpPr/>
          <p:nvPr/>
        </p:nvSpPr>
        <p:spPr>
          <a:xfrm>
            <a:off x="2006465" y="1813715"/>
            <a:ext cx="2401761" cy="78845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1DC845-2566-54C6-576E-2D751F22ED88}"/>
              </a:ext>
            </a:extLst>
          </p:cNvPr>
          <p:cNvSpPr/>
          <p:nvPr/>
        </p:nvSpPr>
        <p:spPr>
          <a:xfrm>
            <a:off x="3625403" y="2602173"/>
            <a:ext cx="782823" cy="227007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E1A208-2453-7B21-1C49-564F2B6C35F1}"/>
              </a:ext>
            </a:extLst>
          </p:cNvPr>
          <p:cNvSpPr/>
          <p:nvPr/>
        </p:nvSpPr>
        <p:spPr>
          <a:xfrm>
            <a:off x="4451811" y="1871114"/>
            <a:ext cx="634255" cy="135885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C1480A-2E2A-5C48-7075-893747BE2F8E}"/>
              </a:ext>
            </a:extLst>
          </p:cNvPr>
          <p:cNvSpPr/>
          <p:nvPr/>
        </p:nvSpPr>
        <p:spPr>
          <a:xfrm>
            <a:off x="6683373" y="1764206"/>
            <a:ext cx="973021" cy="162498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587E60-6F5A-6249-05F8-AF98FBFABCB0}"/>
              </a:ext>
            </a:extLst>
          </p:cNvPr>
          <p:cNvSpPr/>
          <p:nvPr/>
        </p:nvSpPr>
        <p:spPr>
          <a:xfrm>
            <a:off x="7716477" y="1764206"/>
            <a:ext cx="973021" cy="162498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87F3FB-9F0E-7691-FB3F-A669D8166151}"/>
              </a:ext>
            </a:extLst>
          </p:cNvPr>
          <p:cNvSpPr/>
          <p:nvPr/>
        </p:nvSpPr>
        <p:spPr>
          <a:xfrm>
            <a:off x="6683372" y="3475688"/>
            <a:ext cx="973021" cy="162498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2912E0D-D2D0-125C-BD86-F4F6BD32F4C9}"/>
              </a:ext>
            </a:extLst>
          </p:cNvPr>
          <p:cNvSpPr/>
          <p:nvPr/>
        </p:nvSpPr>
        <p:spPr>
          <a:xfrm>
            <a:off x="8828770" y="1789679"/>
            <a:ext cx="973021" cy="162498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C13758-C144-5AAD-2427-01534A0BC0A4}"/>
              </a:ext>
            </a:extLst>
          </p:cNvPr>
          <p:cNvSpPr/>
          <p:nvPr/>
        </p:nvSpPr>
        <p:spPr>
          <a:xfrm>
            <a:off x="9861874" y="2417475"/>
            <a:ext cx="486511" cy="97171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209D84-FD59-BBD0-1066-407CC4D8E30B}"/>
              </a:ext>
            </a:extLst>
          </p:cNvPr>
          <p:cNvSpPr/>
          <p:nvPr/>
        </p:nvSpPr>
        <p:spPr>
          <a:xfrm>
            <a:off x="10421292" y="2417475"/>
            <a:ext cx="486511" cy="99244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8900BA-FD31-B9F8-974D-BF253AD4EA87}"/>
              </a:ext>
            </a:extLst>
          </p:cNvPr>
          <p:cNvSpPr txBox="1"/>
          <p:nvPr/>
        </p:nvSpPr>
        <p:spPr>
          <a:xfrm>
            <a:off x="1941815" y="6024807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Y=((A’B’C’)’)’=A’B’C’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2A27C0-6653-A828-9246-3D0FF37C489F}"/>
              </a:ext>
            </a:extLst>
          </p:cNvPr>
          <p:cNvSpPr txBox="1"/>
          <p:nvPr/>
        </p:nvSpPr>
        <p:spPr>
          <a:xfrm>
            <a:off x="7839975" y="628351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Y=(AB+CD+INH)’=(AB+CD)’ INH’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F6877F-431F-28EF-AD84-308053DA7E7B}"/>
              </a:ext>
            </a:extLst>
          </p:cNvPr>
          <p:cNvSpPr txBox="1"/>
          <p:nvPr/>
        </p:nvSpPr>
        <p:spPr>
          <a:xfrm>
            <a:off x="7839975" y="5889670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Y’=((AB)’(CD)’)’=(AB+CD)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8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补充习题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A064D40-8188-1CA5-826C-FF8C54368B5D}"/>
              </a:ext>
            </a:extLst>
          </p:cNvPr>
          <p:cNvSpPr txBox="1"/>
          <p:nvPr/>
        </p:nvSpPr>
        <p:spPr>
          <a:xfrm>
            <a:off x="4850715" y="6044400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= (A’ + B’ + C’)’ = ABC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7CA42C-522B-B158-9A8C-91E12AAB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717" y="1089000"/>
            <a:ext cx="6746565" cy="468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1F1598-7B3F-B473-20C4-6A90E58B3C98}"/>
              </a:ext>
            </a:extLst>
          </p:cNvPr>
          <p:cNvSpPr/>
          <p:nvPr/>
        </p:nvSpPr>
        <p:spPr>
          <a:xfrm>
            <a:off x="3197773" y="2861481"/>
            <a:ext cx="782823" cy="155584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243838-91D5-B377-AE90-2B7D80F4C778}"/>
              </a:ext>
            </a:extLst>
          </p:cNvPr>
          <p:cNvSpPr/>
          <p:nvPr/>
        </p:nvSpPr>
        <p:spPr>
          <a:xfrm>
            <a:off x="4196334" y="2083559"/>
            <a:ext cx="782823" cy="155584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2A03CB-797E-2B20-C294-ADEFD201FC43}"/>
              </a:ext>
            </a:extLst>
          </p:cNvPr>
          <p:cNvSpPr/>
          <p:nvPr/>
        </p:nvSpPr>
        <p:spPr>
          <a:xfrm>
            <a:off x="5086992" y="1230574"/>
            <a:ext cx="782823" cy="155584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665593-5893-28FD-6D92-12286E3409A2}"/>
              </a:ext>
            </a:extLst>
          </p:cNvPr>
          <p:cNvSpPr/>
          <p:nvPr/>
        </p:nvSpPr>
        <p:spPr>
          <a:xfrm>
            <a:off x="6152514" y="1886803"/>
            <a:ext cx="782823" cy="342217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5CDA8D-6820-1BCF-89FA-DDB54E41E464}"/>
              </a:ext>
            </a:extLst>
          </p:cNvPr>
          <p:cNvSpPr/>
          <p:nvPr/>
        </p:nvSpPr>
        <p:spPr>
          <a:xfrm>
            <a:off x="4196333" y="4476466"/>
            <a:ext cx="1956181" cy="83251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ABE7D5-B2E4-F90B-8D17-E2DF204A2535}"/>
              </a:ext>
            </a:extLst>
          </p:cNvPr>
          <p:cNvSpPr/>
          <p:nvPr/>
        </p:nvSpPr>
        <p:spPr>
          <a:xfrm>
            <a:off x="7018981" y="3595202"/>
            <a:ext cx="696553" cy="155584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87F7DE-6B0E-9BA6-1169-A382FCD3F77C}"/>
              </a:ext>
            </a:extLst>
          </p:cNvPr>
          <p:cNvSpPr/>
          <p:nvPr/>
        </p:nvSpPr>
        <p:spPr>
          <a:xfrm>
            <a:off x="7837417" y="3595202"/>
            <a:ext cx="696553" cy="155584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40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58D3A6-2E55-1E7D-0F18-8F50691A8879}"/>
              </a:ext>
            </a:extLst>
          </p:cNvPr>
          <p:cNvSpPr txBox="1"/>
          <p:nvPr/>
        </p:nvSpPr>
        <p:spPr>
          <a:xfrm>
            <a:off x="139327" y="308748"/>
            <a:ext cx="271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补充习题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3mins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4B7EB6-5C97-D680-3617-FC0CA57A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7" y="1301454"/>
            <a:ext cx="4248313" cy="468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A064D40-8188-1CA5-826C-FF8C54368B5D}"/>
              </a:ext>
            </a:extLst>
          </p:cNvPr>
          <p:cNvSpPr txBox="1"/>
          <p:nvPr/>
        </p:nvSpPr>
        <p:spPr>
          <a:xfrm>
            <a:off x="2549640" y="617992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(d)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620FB0-A589-7D09-BC8A-20A3958FBC52}"/>
              </a:ext>
            </a:extLst>
          </p:cNvPr>
          <p:cNvSpPr txBox="1"/>
          <p:nvPr/>
        </p:nvSpPr>
        <p:spPr>
          <a:xfrm>
            <a:off x="5804206" y="1574408"/>
            <a:ext cx="3651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传输门：</a:t>
            </a:r>
            <a:r>
              <a:rPr lang="en-US" altLang="zh-CN" dirty="0"/>
              <a:t>Transmission Gate</a:t>
            </a:r>
            <a:r>
              <a:rPr lang="zh-CN" altLang="en-US" dirty="0"/>
              <a:t>（</a:t>
            </a:r>
            <a:r>
              <a:rPr lang="en-US" altLang="zh-CN" dirty="0"/>
              <a:t>TG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输出：控制信号 </a:t>
            </a:r>
            <a:r>
              <a:rPr lang="en-US" altLang="zh-CN" dirty="0"/>
              <a:t>&amp; </a:t>
            </a:r>
            <a:r>
              <a:rPr lang="zh-CN" altLang="en-US" dirty="0"/>
              <a:t>输入信号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8163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1055</Words>
  <Application>Microsoft Office PowerPoint</Application>
  <PresentationFormat>宽屏</PresentationFormat>
  <Paragraphs>264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星源 黎</dc:creator>
  <cp:lastModifiedBy>星源 黎</cp:lastModifiedBy>
  <cp:revision>336</cp:revision>
  <dcterms:created xsi:type="dcterms:W3CDTF">2023-11-14T13:10:37Z</dcterms:created>
  <dcterms:modified xsi:type="dcterms:W3CDTF">2023-11-16T04:45:08Z</dcterms:modified>
</cp:coreProperties>
</file>